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28"/>
  </p:notesMasterIdLst>
  <p:sldIdLst>
    <p:sldId id="271" r:id="rId2"/>
    <p:sldId id="272" r:id="rId3"/>
    <p:sldId id="280" r:id="rId4"/>
    <p:sldId id="281" r:id="rId5"/>
    <p:sldId id="257" r:id="rId6"/>
    <p:sldId id="279" r:id="rId7"/>
    <p:sldId id="258" r:id="rId8"/>
    <p:sldId id="261" r:id="rId9"/>
    <p:sldId id="262" r:id="rId10"/>
    <p:sldId id="259" r:id="rId11"/>
    <p:sldId id="263" r:id="rId12"/>
    <p:sldId id="264" r:id="rId13"/>
    <p:sldId id="265" r:id="rId14"/>
    <p:sldId id="266" r:id="rId15"/>
    <p:sldId id="267" r:id="rId16"/>
    <p:sldId id="268" r:id="rId17"/>
    <p:sldId id="269" r:id="rId18"/>
    <p:sldId id="282" r:id="rId19"/>
    <p:sldId id="283" r:id="rId20"/>
    <p:sldId id="284" r:id="rId21"/>
    <p:sldId id="285" r:id="rId22"/>
    <p:sldId id="277" r:id="rId23"/>
    <p:sldId id="278" r:id="rId24"/>
    <p:sldId id="276" r:id="rId25"/>
    <p:sldId id="275" r:id="rId26"/>
    <p:sldId id="27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06" autoAdjust="0"/>
    <p:restoredTop sz="86486" autoAdjust="0"/>
  </p:normalViewPr>
  <p:slideViewPr>
    <p:cSldViewPr>
      <p:cViewPr varScale="1">
        <p:scale>
          <a:sx n="70" d="100"/>
          <a:sy n="70" d="100"/>
        </p:scale>
        <p:origin x="-10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A03A056-E1D6-4E37-AD0D-F2B3570B5D7D}" type="slidenum">
              <a:rPr lang="en-US"/>
              <a:pPr/>
              <a:t>‹#›</a:t>
            </a:fld>
            <a:endParaRPr lang="en-US"/>
          </a:p>
        </p:txBody>
      </p:sp>
    </p:spTree>
    <p:extLst>
      <p:ext uri="{BB962C8B-B14F-4D97-AF65-F5344CB8AC3E}">
        <p14:creationId xmlns:p14="http://schemas.microsoft.com/office/powerpoint/2010/main" val="15921130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9A084-48F0-4D69-845E-4024E3326B38}" type="slidenum">
              <a:rPr lang="en-US"/>
              <a:pPr/>
              <a:t>5</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Translated : Wind and Water</a:t>
            </a:r>
          </a:p>
          <a:p>
            <a:r>
              <a:rPr lang="en-US"/>
              <a:t>Ancient Chinese study of natural environment. Assists individuals with the proper architectural design, placement of furniture, and landscape to ensure harmony with the environment</a:t>
            </a:r>
          </a:p>
          <a:p>
            <a:r>
              <a:rPr lang="en-US"/>
              <a:t>Believed that our lives are affected by our physical and emotional enviorns we can promote good energy by surrounding ourselves w/ beauty gentleness music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E9E22-F2DF-4C7E-A167-2C6A4448D57A}" type="slidenum">
              <a:rPr lang="en-US"/>
              <a:pPr/>
              <a:t>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Classical Feng Shui – a highly respected discipline used as a tool to ensure good health, wealth, and power to the imperial dynasties</a:t>
            </a:r>
          </a:p>
          <a:p>
            <a:r>
              <a:rPr lang="en-US"/>
              <a:t>Feng Shui is based upon a set of theories and complex calculations derived from the Yi Jing. This includes an in-depth understanding and application of the theories of Yin and Yang, along with the balancing of the Five Elements (Fire, Earth, Metal, Water, and Wood) and taking into account the physical relationship between the natural environment and the magnetic field. </a:t>
            </a:r>
          </a:p>
          <a:p>
            <a:r>
              <a:rPr lang="en-US"/>
              <a:t>Masters very selective of protegees, wary of sharing knowledge. Many people who thus claimed to be masters did not know even the basic theories.</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1DEEB-C5CB-4D28-B7BF-980A2E240419}" type="slidenum">
              <a:rPr lang="en-US"/>
              <a:pPr/>
              <a:t>10</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Masters able to detect flow of energy and give directions for the optimal ‘flow’ through complicated calculations taking into account the five basic principles, yin/yang, east/west direction, environment (physical environs, bodies of water, mtns etc.) , five elements (fire, earth, metal, water and wood)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DD886D6-2E8B-41A2-B352-EE4F0DA2C2F9}"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A4668-2CCD-495E-86BC-4EA910565FFA}"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52C0D-B645-4A1F-B164-265D31B82DE9}"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ar-BH"/>
          </a:p>
        </p:txBody>
      </p:sp>
      <p:sp>
        <p:nvSpPr>
          <p:cNvPr id="3" name="Text Placeholder 2"/>
          <p:cNvSpPr>
            <a:spLocks noGrp="1"/>
          </p:cNvSpPr>
          <p:nvPr>
            <p:ph type="body" sz="half" idx="1"/>
          </p:nvPr>
        </p:nvSpPr>
        <p:spPr>
          <a:xfrm>
            <a:off x="263525" y="1598613"/>
            <a:ext cx="7386638"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Content Placeholder 3"/>
          <p:cNvSpPr>
            <a:spLocks noGrp="1"/>
          </p:cNvSpPr>
          <p:nvPr>
            <p:ph sz="half" idx="2"/>
          </p:nvPr>
        </p:nvSpPr>
        <p:spPr>
          <a:xfrm>
            <a:off x="263525" y="3922713"/>
            <a:ext cx="7386638"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5" name="Date Placeholder 4"/>
          <p:cNvSpPr>
            <a:spLocks noGrp="1"/>
          </p:cNvSpPr>
          <p:nvPr>
            <p:ph type="dt" sz="half" idx="10"/>
          </p:nvPr>
        </p:nvSpPr>
        <p:spPr>
          <a:xfrm>
            <a:off x="301625" y="6242050"/>
            <a:ext cx="1782763" cy="474663"/>
          </a:xfrm>
        </p:spPr>
        <p:txBody>
          <a:bodyPr/>
          <a:lstStyle>
            <a:lvl1pPr>
              <a:defRPr/>
            </a:lvl1pPr>
          </a:lstStyle>
          <a:p>
            <a:endParaRPr lang="en-US"/>
          </a:p>
        </p:txBody>
      </p:sp>
      <p:sp>
        <p:nvSpPr>
          <p:cNvPr id="6" name="Footer Placeholder 5"/>
          <p:cNvSpPr>
            <a:spLocks noGrp="1"/>
          </p:cNvSpPr>
          <p:nvPr>
            <p:ph type="ftr" sz="quarter" idx="11"/>
          </p:nvPr>
        </p:nvSpPr>
        <p:spPr>
          <a:xfrm>
            <a:off x="2257425" y="6248400"/>
            <a:ext cx="34559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fld id="{3C533F23-5588-4D87-8D13-8B8E845B1C96}" type="slidenum">
              <a:rPr lang="en-US"/>
              <a:pPr/>
              <a:t>‹#›</a:t>
            </a:fld>
            <a:endParaRPr lang="en-US"/>
          </a:p>
        </p:txBody>
      </p:sp>
    </p:spTree>
    <p:extLst>
      <p:ext uri="{BB962C8B-B14F-4D97-AF65-F5344CB8AC3E}">
        <p14:creationId xmlns:p14="http://schemas.microsoft.com/office/powerpoint/2010/main" val="1870612091"/>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ar-BH"/>
          </a:p>
        </p:txBody>
      </p:sp>
      <p:sp>
        <p:nvSpPr>
          <p:cNvPr id="3" name="Content Placeholder 2"/>
          <p:cNvSpPr>
            <a:spLocks noGrp="1"/>
          </p:cNvSpPr>
          <p:nvPr>
            <p:ph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Text Placeholder 3"/>
          <p:cNvSpPr>
            <a:spLocks noGrp="1"/>
          </p:cNvSpPr>
          <p:nvPr>
            <p:ph type="body"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5" name="Date Placeholder 4"/>
          <p:cNvSpPr>
            <a:spLocks noGrp="1"/>
          </p:cNvSpPr>
          <p:nvPr>
            <p:ph type="dt" sz="half" idx="10"/>
          </p:nvPr>
        </p:nvSpPr>
        <p:spPr>
          <a:xfrm>
            <a:off x="301625" y="6242050"/>
            <a:ext cx="1782763" cy="474663"/>
          </a:xfrm>
        </p:spPr>
        <p:txBody>
          <a:bodyPr/>
          <a:lstStyle>
            <a:lvl1pPr>
              <a:defRPr/>
            </a:lvl1pPr>
          </a:lstStyle>
          <a:p>
            <a:endParaRPr lang="en-US"/>
          </a:p>
        </p:txBody>
      </p:sp>
      <p:sp>
        <p:nvSpPr>
          <p:cNvPr id="6" name="Footer Placeholder 5"/>
          <p:cNvSpPr>
            <a:spLocks noGrp="1"/>
          </p:cNvSpPr>
          <p:nvPr>
            <p:ph type="ftr" sz="quarter" idx="11"/>
          </p:nvPr>
        </p:nvSpPr>
        <p:spPr>
          <a:xfrm>
            <a:off x="2257425" y="6248400"/>
            <a:ext cx="34559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fld id="{1C6C181E-6660-4618-83B0-FFB6F06A7ECC}" type="slidenum">
              <a:rPr lang="en-US"/>
              <a:pPr/>
              <a:t>‹#›</a:t>
            </a:fld>
            <a:endParaRPr lang="en-US"/>
          </a:p>
        </p:txBody>
      </p:sp>
    </p:spTree>
    <p:extLst>
      <p:ext uri="{BB962C8B-B14F-4D97-AF65-F5344CB8AC3E}">
        <p14:creationId xmlns:p14="http://schemas.microsoft.com/office/powerpoint/2010/main" val="859367993"/>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ar-BH"/>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5" name="Date Placeholder 4"/>
          <p:cNvSpPr>
            <a:spLocks noGrp="1"/>
          </p:cNvSpPr>
          <p:nvPr>
            <p:ph type="dt" sz="half" idx="10"/>
          </p:nvPr>
        </p:nvSpPr>
        <p:spPr>
          <a:xfrm>
            <a:off x="301625" y="6242050"/>
            <a:ext cx="1782763" cy="474663"/>
          </a:xfrm>
        </p:spPr>
        <p:txBody>
          <a:bodyPr/>
          <a:lstStyle>
            <a:lvl1pPr>
              <a:defRPr/>
            </a:lvl1pPr>
          </a:lstStyle>
          <a:p>
            <a:endParaRPr lang="en-US"/>
          </a:p>
        </p:txBody>
      </p:sp>
      <p:sp>
        <p:nvSpPr>
          <p:cNvPr id="6" name="Footer Placeholder 5"/>
          <p:cNvSpPr>
            <a:spLocks noGrp="1"/>
          </p:cNvSpPr>
          <p:nvPr>
            <p:ph type="ftr" sz="quarter" idx="11"/>
          </p:nvPr>
        </p:nvSpPr>
        <p:spPr>
          <a:xfrm>
            <a:off x="2257425" y="6248400"/>
            <a:ext cx="34559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fld id="{C80AADE7-5420-4CA6-8127-5724AFD7C06C}" type="slidenum">
              <a:rPr lang="en-US"/>
              <a:pPr/>
              <a:t>‹#›</a:t>
            </a:fld>
            <a:endParaRPr lang="en-US"/>
          </a:p>
        </p:txBody>
      </p:sp>
    </p:spTree>
    <p:extLst>
      <p:ext uri="{BB962C8B-B14F-4D97-AF65-F5344CB8AC3E}">
        <p14:creationId xmlns:p14="http://schemas.microsoft.com/office/powerpoint/2010/main" val="327918768"/>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4AE3B-4B07-4DF6-8E52-4456EA340AD0}"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4E216-568C-4B63-90C9-9C7D82B6C7B4}"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B26E5-0D73-4DBE-9A2D-B290EBC373D1}"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F7554-7BB2-4C37-B457-2E837C496FFF}"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EA1616-BE32-423D-A045-436A2BF9D9DA}"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23D9-C0E3-4217-A6B5-B6A1DF2FD177}"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82A1EFD-9A5C-47BF-AFC3-687B09420283}"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873ABCA-2415-452E-AD8D-6E243B9B2CEE}" type="slidenum">
              <a:rPr lang="en-US" smtClean="0"/>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7"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8"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8"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3855737-874C-4003-A5B7-C7063D741D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Lst>
  <p:transition spd="slow">
    <p:randomBar dir="vert"/>
  </p:transition>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1Ke30QXI8a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0"/>
            <a:ext cx="6965950" cy="1219201"/>
          </a:xfrm>
        </p:spPr>
        <p:txBody>
          <a:bodyPr>
            <a:normAutofit fontScale="90000"/>
          </a:bodyPr>
          <a:lstStyle/>
          <a:p>
            <a:r>
              <a:rPr lang="en-US" dirty="0" err="1" smtClean="0"/>
              <a:t>Feng</a:t>
            </a:r>
            <a:r>
              <a:rPr lang="en-US" dirty="0" smtClean="0"/>
              <a:t> </a:t>
            </a:r>
            <a:r>
              <a:rPr lang="en-US" dirty="0" err="1" smtClean="0"/>
              <a:t>Shui</a:t>
            </a:r>
            <a:r>
              <a:rPr lang="en-US" dirty="0" smtClean="0"/>
              <a:t> &amp; </a:t>
            </a:r>
            <a:r>
              <a:rPr lang="en-US" dirty="0"/>
              <a:t>P</a:t>
            </a:r>
            <a:r>
              <a:rPr lang="en-US" dirty="0" smtClean="0"/>
              <a:t>lace Energy</a:t>
            </a:r>
            <a:r>
              <a:rPr lang="ar-SA" dirty="0" smtClean="0"/>
              <a:t> </a:t>
            </a:r>
            <a:br>
              <a:rPr lang="ar-SA" dirty="0" smtClean="0"/>
            </a:br>
            <a:r>
              <a:rPr lang="ar-SA" dirty="0" smtClean="0"/>
              <a:t>الفينغ تشوي و طاقة </a:t>
            </a:r>
            <a:r>
              <a:rPr lang="ar-SA" dirty="0"/>
              <a:t>المكان </a:t>
            </a:r>
            <a:endParaRPr lang="ar-BH" dirty="0"/>
          </a:p>
        </p:txBody>
      </p:sp>
      <p:sp>
        <p:nvSpPr>
          <p:cNvPr id="3" name="Subtitle 2"/>
          <p:cNvSpPr>
            <a:spLocks noGrp="1"/>
          </p:cNvSpPr>
          <p:nvPr>
            <p:ph type="subTitle" idx="1"/>
          </p:nvPr>
        </p:nvSpPr>
        <p:spPr>
          <a:xfrm>
            <a:off x="3352801" y="3352800"/>
            <a:ext cx="5791199" cy="1143000"/>
          </a:xfrm>
        </p:spPr>
        <p:txBody>
          <a:bodyPr>
            <a:noAutofit/>
          </a:bodyPr>
          <a:lstStyle/>
          <a:p>
            <a:r>
              <a:rPr lang="ar-SA" sz="2000" dirty="0" smtClean="0">
                <a:solidFill>
                  <a:schemeClr val="tx1"/>
                </a:solidFill>
              </a:rPr>
              <a:t>د. سعد فوزي طعمة</a:t>
            </a:r>
          </a:p>
          <a:p>
            <a:r>
              <a:rPr lang="ar-SA" sz="2000" dirty="0" smtClean="0">
                <a:solidFill>
                  <a:schemeClr val="tx1"/>
                </a:solidFill>
              </a:rPr>
              <a:t>دكتوراه هندسة عمارة</a:t>
            </a:r>
          </a:p>
          <a:p>
            <a:r>
              <a:rPr lang="ar-SA" sz="2000" dirty="0" smtClean="0">
                <a:solidFill>
                  <a:schemeClr val="tx1"/>
                </a:solidFill>
              </a:rPr>
              <a:t>تدريسي في قسم هندسة العمارة في جامعة ديالى  </a:t>
            </a:r>
            <a:endParaRPr lang="en-US" sz="2000" dirty="0" smtClean="0">
              <a:solidFill>
                <a:schemeClr val="tx1"/>
              </a:solidFill>
            </a:endParaRPr>
          </a:p>
          <a:p>
            <a:r>
              <a:rPr lang="en-US" sz="2000" dirty="0" smtClean="0">
                <a:solidFill>
                  <a:schemeClr val="tx1"/>
                </a:solidFill>
              </a:rPr>
              <a:t>2022-2023</a:t>
            </a:r>
            <a:endParaRPr lang="ar-SA" sz="2000" dirty="0" smtClean="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853142"/>
            <a:ext cx="2209800" cy="200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0699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BH" dirty="0" smtClean="0"/>
              <a:t>التصميم بطريقة </a:t>
            </a:r>
            <a:r>
              <a:rPr lang="en-US" dirty="0" err="1"/>
              <a:t>Feng</a:t>
            </a:r>
            <a:r>
              <a:rPr lang="en-US" dirty="0"/>
              <a:t> </a:t>
            </a:r>
            <a:r>
              <a:rPr lang="en-US" dirty="0" err="1"/>
              <a:t>Shui</a:t>
            </a:r>
            <a:r>
              <a:rPr lang="en-US" dirty="0"/>
              <a:t> </a:t>
            </a:r>
            <a:endParaRPr lang="ar-BH" dirty="0"/>
          </a:p>
        </p:txBody>
      </p:sp>
      <p:sp>
        <p:nvSpPr>
          <p:cNvPr id="4" name="Content Placeholder 3"/>
          <p:cNvSpPr>
            <a:spLocks noGrp="1"/>
          </p:cNvSpPr>
          <p:nvPr>
            <p:ph sz="half" idx="2"/>
          </p:nvPr>
        </p:nvSpPr>
        <p:spPr>
          <a:xfrm>
            <a:off x="3124201" y="1295400"/>
            <a:ext cx="4343400" cy="4497387"/>
          </a:xfrm>
        </p:spPr>
        <p:txBody>
          <a:bodyPr>
            <a:normAutofit lnSpcReduction="10000"/>
          </a:bodyPr>
          <a:lstStyle/>
          <a:p>
            <a:pPr marL="0" indent="0" algn="ctr" rtl="1">
              <a:buNone/>
            </a:pPr>
            <a:r>
              <a:rPr lang="ar-BH" sz="2800" dirty="0">
                <a:solidFill>
                  <a:schemeClr val="tx1"/>
                </a:solidFill>
                <a:latin typeface="+mn-lt"/>
                <a:ea typeface="+mn-ea"/>
                <a:cs typeface="+mn-cs"/>
              </a:rPr>
              <a:t>عند البدء بتصميم المنزل على اسلوب فنغ شوي احرص على  يكون الهواء والضوء الذي يدخل الغرفة ذو نوعية </a:t>
            </a:r>
            <a:r>
              <a:rPr lang="ar-BH" sz="2800" dirty="0" smtClean="0">
                <a:solidFill>
                  <a:schemeClr val="tx1"/>
                </a:solidFill>
                <a:latin typeface="+mn-lt"/>
                <a:ea typeface="+mn-ea"/>
                <a:cs typeface="+mn-cs"/>
              </a:rPr>
              <a:t>جيدة. و عليك ان </a:t>
            </a:r>
            <a:r>
              <a:rPr lang="ar-BH" sz="2800" dirty="0">
                <a:solidFill>
                  <a:schemeClr val="tx1"/>
                </a:solidFill>
                <a:latin typeface="+mn-lt"/>
                <a:ea typeface="+mn-ea"/>
                <a:cs typeface="+mn-cs"/>
              </a:rPr>
              <a:t>تحدد </a:t>
            </a:r>
            <a:r>
              <a:rPr lang="ar-BH" sz="2800" dirty="0" smtClean="0">
                <a:solidFill>
                  <a:schemeClr val="tx1"/>
                </a:solidFill>
                <a:latin typeface="+mn-lt"/>
                <a:ea typeface="+mn-ea"/>
                <a:cs typeface="+mn-cs"/>
              </a:rPr>
              <a:t>الباغوا </a:t>
            </a:r>
            <a:r>
              <a:rPr lang="en-US" sz="2800" dirty="0" err="1">
                <a:solidFill>
                  <a:schemeClr val="tx1"/>
                </a:solidFill>
                <a:latin typeface="+mn-lt"/>
                <a:ea typeface="+mn-ea"/>
                <a:cs typeface="+mn-cs"/>
              </a:rPr>
              <a:t>Bagua</a:t>
            </a:r>
            <a:r>
              <a:rPr lang="en-US" sz="2800" dirty="0">
                <a:solidFill>
                  <a:schemeClr val="tx1"/>
                </a:solidFill>
                <a:latin typeface="+mn-lt"/>
                <a:ea typeface="+mn-ea"/>
                <a:cs typeface="+mn-cs"/>
              </a:rPr>
              <a:t>، </a:t>
            </a:r>
            <a:r>
              <a:rPr lang="ar-BH" sz="2800" dirty="0">
                <a:solidFill>
                  <a:schemeClr val="tx1"/>
                </a:solidFill>
                <a:latin typeface="+mn-lt"/>
                <a:ea typeface="+mn-ea"/>
                <a:cs typeface="+mn-cs"/>
              </a:rPr>
              <a:t>أو خريطة الطاقة في منزلك . الباغوا في منزلك هي بمثابة خطة أو خريطة واضحة المعالم لما هي الألوان التي تستخدم في غرف معينة ، ما هي أفضل الصور في منزلك ، وكيفية وضع الأثاث للحصول على أفضل تدفق للطاقة.</a:t>
            </a:r>
          </a:p>
          <a:p>
            <a:pPr algn="ctr" rtl="1"/>
            <a:endParaRPr lang="ar-BH" sz="2800" dirty="0"/>
          </a:p>
        </p:txBody>
      </p:sp>
      <p:pic>
        <p:nvPicPr>
          <p:cNvPr id="266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3048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26632"/>
                                        </p:tgtEl>
                                        <p:attrNameLst>
                                          <p:attrName>style.visibility</p:attrName>
                                        </p:attrNameLst>
                                      </p:cBhvr>
                                      <p:to>
                                        <p:strVal val="visible"/>
                                      </p:to>
                                    </p:set>
                                    <p:animEffect transition="in" filter="wheel(1)">
                                      <p:cBhvr>
                                        <p:cTn id="17" dur="20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r" rtl="1"/>
            <a:r>
              <a:rPr lang="ar-BH" dirty="0" smtClean="0"/>
              <a:t>التصميم بطريقة </a:t>
            </a:r>
            <a:r>
              <a:rPr lang="en-US" dirty="0" err="1" smtClean="0"/>
              <a:t>Feng</a:t>
            </a:r>
            <a:r>
              <a:rPr lang="en-US" dirty="0" smtClean="0"/>
              <a:t> </a:t>
            </a:r>
            <a:r>
              <a:rPr lang="en-US" dirty="0" err="1" smtClean="0"/>
              <a:t>Shui</a:t>
            </a:r>
            <a:r>
              <a:rPr lang="en-US" dirty="0" smtClean="0"/>
              <a:t> </a:t>
            </a:r>
            <a:endParaRPr lang="en-US" dirty="0"/>
          </a:p>
        </p:txBody>
      </p:sp>
      <p:sp>
        <p:nvSpPr>
          <p:cNvPr id="35843" name="Rectangle 3"/>
          <p:cNvSpPr>
            <a:spLocks noGrp="1" noChangeArrowheads="1"/>
          </p:cNvSpPr>
          <p:nvPr>
            <p:ph idx="1"/>
          </p:nvPr>
        </p:nvSpPr>
        <p:spPr>
          <a:xfrm>
            <a:off x="152400" y="1752601"/>
            <a:ext cx="7497763" cy="3962400"/>
          </a:xfrm>
        </p:spPr>
        <p:txBody>
          <a:bodyPr/>
          <a:lstStyle/>
          <a:p>
            <a:pPr marL="0" indent="0" algn="r" rtl="1">
              <a:buNone/>
            </a:pPr>
            <a:r>
              <a:rPr lang="ar-BH" sz="2800" b="1" dirty="0">
                <a:solidFill>
                  <a:schemeClr val="tx1"/>
                </a:solidFill>
                <a:latin typeface="+mn-lt"/>
                <a:ea typeface="+mn-ea"/>
                <a:cs typeface="+mn-cs"/>
              </a:rPr>
              <a:t>1. اجعل الجزء الأمامي للمنزل </a:t>
            </a:r>
            <a:r>
              <a:rPr lang="ar-BH" sz="2800" b="1" dirty="0" smtClean="0">
                <a:solidFill>
                  <a:schemeClr val="tx1"/>
                </a:solidFill>
                <a:latin typeface="+mn-lt"/>
                <a:ea typeface="+mn-ea"/>
                <a:cs typeface="+mn-cs"/>
              </a:rPr>
              <a:t>مدخلا جذابا</a:t>
            </a:r>
            <a:r>
              <a:rPr lang="ar-BH" sz="2800" b="1" dirty="0">
                <a:solidFill>
                  <a:schemeClr val="tx1"/>
                </a:solidFill>
                <a:latin typeface="+mn-lt"/>
                <a:ea typeface="+mn-ea"/>
                <a:cs typeface="+mn-cs"/>
              </a:rPr>
              <a:t>.</a:t>
            </a:r>
            <a:r>
              <a:rPr lang="ar-BH" sz="2800" dirty="0">
                <a:solidFill>
                  <a:schemeClr val="tx1"/>
                </a:solidFill>
                <a:latin typeface="+mn-lt"/>
                <a:ea typeface="+mn-ea"/>
                <a:cs typeface="+mn-cs"/>
              </a:rPr>
              <a:t> </a:t>
            </a:r>
          </a:p>
          <a:p>
            <a:pPr marL="0" indent="0" algn="r" rtl="1">
              <a:buNone/>
            </a:pPr>
            <a:r>
              <a:rPr lang="ar-BH" sz="2800" dirty="0">
                <a:solidFill>
                  <a:schemeClr val="tx1"/>
                </a:solidFill>
              </a:rPr>
              <a:t>حسب قانون فنغ شوي فان الطاقة الإيجابية تدخل البيت من خلال الباب الأمامي . الجزء الأمامي من المنزل يجب ان يكون مرحبا بالجميع و مرتبا، مع عدم وجود فوضى أو </a:t>
            </a:r>
            <a:r>
              <a:rPr lang="ar-BH" sz="2800" dirty="0" smtClean="0">
                <a:solidFill>
                  <a:schemeClr val="tx1"/>
                </a:solidFill>
              </a:rPr>
              <a:t>عقبات.</a:t>
            </a:r>
            <a:endParaRPr lang="en-US" sz="2800" dirty="0"/>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99208"/>
            <a:ext cx="4876800" cy="312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ppt_y"/>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35844"/>
                                        </p:tgtEl>
                                        <p:attrNameLst>
                                          <p:attrName>style.visibility</p:attrName>
                                        </p:attrNameLst>
                                      </p:cBhvr>
                                      <p:to>
                                        <p:strVal val="visible"/>
                                      </p:to>
                                    </p:set>
                                    <p:animEffect transition="in" filter="wheel(1)">
                                      <p:cBhvr>
                                        <p:cTn id="23" dur="2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19075" y="-76200"/>
            <a:ext cx="7477125" cy="1143000"/>
          </a:xfrm>
        </p:spPr>
        <p:txBody>
          <a:bodyPr/>
          <a:lstStyle/>
          <a:p>
            <a:pPr algn="r" rtl="1"/>
            <a:r>
              <a:rPr lang="ar-BH" dirty="0" smtClean="0"/>
              <a:t>التصميم بطريقة </a:t>
            </a:r>
            <a:r>
              <a:rPr lang="en-US" dirty="0" err="1" smtClean="0"/>
              <a:t>Feng</a:t>
            </a:r>
            <a:r>
              <a:rPr lang="en-US" dirty="0" smtClean="0"/>
              <a:t> </a:t>
            </a:r>
            <a:r>
              <a:rPr lang="en-US" dirty="0" err="1" smtClean="0"/>
              <a:t>Shui</a:t>
            </a:r>
            <a:r>
              <a:rPr lang="en-US" dirty="0" smtClean="0"/>
              <a:t> </a:t>
            </a:r>
            <a:endParaRPr lang="en-US" dirty="0"/>
          </a:p>
        </p:txBody>
      </p:sp>
      <p:sp>
        <p:nvSpPr>
          <p:cNvPr id="36875" name="Rectangle 11"/>
          <p:cNvSpPr>
            <a:spLocks noGrp="1" noChangeArrowheads="1"/>
          </p:cNvSpPr>
          <p:nvPr>
            <p:ph idx="1"/>
          </p:nvPr>
        </p:nvSpPr>
        <p:spPr>
          <a:xfrm>
            <a:off x="228600" y="990600"/>
            <a:ext cx="7386638" cy="3048000"/>
          </a:xfrm>
        </p:spPr>
        <p:txBody>
          <a:bodyPr>
            <a:normAutofit lnSpcReduction="10000"/>
          </a:bodyPr>
          <a:lstStyle/>
          <a:p>
            <a:pPr marL="0" indent="0" algn="r" rtl="1">
              <a:buNone/>
            </a:pPr>
            <a:r>
              <a:rPr lang="ar-BH" sz="2800" b="1" dirty="0" smtClean="0">
                <a:solidFill>
                  <a:schemeClr val="tx1"/>
                </a:solidFill>
                <a:latin typeface="+mn-lt"/>
                <a:ea typeface="+mn-ea"/>
                <a:cs typeface="+mn-cs"/>
              </a:rPr>
              <a:t>2. </a:t>
            </a:r>
            <a:r>
              <a:rPr lang="ar-BH" sz="2800" b="1" dirty="0">
                <a:solidFill>
                  <a:schemeClr val="tx1"/>
                </a:solidFill>
                <a:latin typeface="+mn-lt"/>
                <a:ea typeface="+mn-ea"/>
                <a:cs typeface="+mn-cs"/>
              </a:rPr>
              <a:t>علق مرايا بالمنزل.</a:t>
            </a:r>
            <a:r>
              <a:rPr lang="ar-BH" sz="2800" dirty="0">
                <a:solidFill>
                  <a:schemeClr val="tx1"/>
                </a:solidFill>
                <a:latin typeface="+mn-lt"/>
                <a:ea typeface="+mn-ea"/>
                <a:cs typeface="+mn-cs"/>
              </a:rPr>
              <a:t> </a:t>
            </a:r>
          </a:p>
          <a:p>
            <a:pPr marL="0" indent="0" algn="r" rtl="1">
              <a:buNone/>
            </a:pPr>
            <a:r>
              <a:rPr lang="ar-BH" sz="2800" dirty="0">
                <a:solidFill>
                  <a:schemeClr val="tx1"/>
                </a:solidFill>
              </a:rPr>
              <a:t>يعتقد في عالم فيتغ شوي أن المرايا تعكس الطاقة الإيجابية ، وبالتالي تتضاعف هذه الطاقة بوجودها. وهي تعمل ايضا على منع تدفق الطاقة السلبية في جميع أنحاء المنزل . ومع ذلك ، فإنه لا يوصي بوضع مرآة أمام الباب الأمامي ، لأنها تعكس الطاقة الإيجابية مرة أخرى خارج المنزل</a:t>
            </a:r>
            <a:r>
              <a:rPr lang="ar-BH" sz="2800" dirty="0" smtClean="0">
                <a:solidFill>
                  <a:schemeClr val="tx1"/>
                </a:solidFill>
              </a:rPr>
              <a:t>.</a:t>
            </a:r>
            <a:r>
              <a:rPr lang="ar-BH" sz="2800" dirty="0" smtClean="0"/>
              <a:t/>
            </a:r>
            <a:br>
              <a:rPr lang="ar-BH" sz="2800" dirty="0" smtClean="0"/>
            </a:br>
            <a:endParaRPr lang="en-US" sz="2800" dirty="0"/>
          </a:p>
        </p:txBody>
      </p:sp>
      <p:pic>
        <p:nvPicPr>
          <p:cNvPr id="3687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75202"/>
            <a:ext cx="3276600" cy="334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875">
                                            <p:txEl>
                                              <p:pRg st="0" end="0"/>
                                            </p:txEl>
                                          </p:spTgt>
                                        </p:tgtEl>
                                        <p:attrNameLst>
                                          <p:attrName>style.visibility</p:attrName>
                                        </p:attrNameLst>
                                      </p:cBhvr>
                                      <p:to>
                                        <p:strVal val="visible"/>
                                      </p:to>
                                    </p:set>
                                    <p:anim calcmode="lin" valueType="num">
                                      <p:cBhvr additive="base">
                                        <p:cTn id="13" dur="500" fill="hold"/>
                                        <p:tgtEl>
                                          <p:spTgt spid="3687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6875">
                                            <p:txEl>
                                              <p:pRg st="1" end="1"/>
                                            </p:txEl>
                                          </p:spTgt>
                                        </p:tgtEl>
                                        <p:attrNameLst>
                                          <p:attrName>style.visibility</p:attrName>
                                        </p:attrNameLst>
                                      </p:cBhvr>
                                      <p:to>
                                        <p:strVal val="visible"/>
                                      </p:to>
                                    </p:set>
                                    <p:anim calcmode="lin" valueType="num">
                                      <p:cBhvr additive="base">
                                        <p:cTn id="19" dur="500" fill="hold"/>
                                        <p:tgtEl>
                                          <p:spTgt spid="3687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75">
                                            <p:txEl>
                                              <p:pRg st="1" end="1"/>
                                            </p:txEl>
                                          </p:spTgt>
                                        </p:tgtEl>
                                        <p:attrNameLst>
                                          <p:attrName>ppt_y</p:attrName>
                                        </p:attrNameLst>
                                      </p:cBhvr>
                                      <p:tavLst>
                                        <p:tav tm="0">
                                          <p:val>
                                            <p:strVal val="#ppt_y"/>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36876"/>
                                        </p:tgtEl>
                                        <p:attrNameLst>
                                          <p:attrName>style.visibility</p:attrName>
                                        </p:attrNameLst>
                                      </p:cBhvr>
                                      <p:to>
                                        <p:strVal val="visible"/>
                                      </p:to>
                                    </p:set>
                                    <p:animEffect transition="in" filter="wheel(1)">
                                      <p:cBhvr>
                                        <p:cTn id="23" dur="20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87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sz="3600" dirty="0"/>
              <a:t/>
            </a:r>
            <a:br>
              <a:rPr lang="en-US" sz="3600" dirty="0"/>
            </a:br>
            <a:endParaRPr lang="en-US" sz="3600" dirty="0"/>
          </a:p>
        </p:txBody>
      </p:sp>
      <p:sp>
        <p:nvSpPr>
          <p:cNvPr id="40963" name="Rectangle 3"/>
          <p:cNvSpPr>
            <a:spLocks noGrp="1" noChangeArrowheads="1"/>
          </p:cNvSpPr>
          <p:nvPr>
            <p:ph idx="1"/>
          </p:nvPr>
        </p:nvSpPr>
        <p:spPr>
          <a:xfrm>
            <a:off x="263525" y="1295400"/>
            <a:ext cx="7386638" cy="4497387"/>
          </a:xfrm>
        </p:spPr>
        <p:txBody>
          <a:bodyPr/>
          <a:lstStyle/>
          <a:p>
            <a:pPr marL="0" indent="0" algn="r" rtl="1">
              <a:buNone/>
            </a:pPr>
            <a:r>
              <a:rPr lang="ar-BH" sz="2800" b="1" dirty="0" smtClean="0">
                <a:solidFill>
                  <a:schemeClr val="tx1"/>
                </a:solidFill>
                <a:latin typeface="+mn-lt"/>
                <a:ea typeface="+mn-ea"/>
                <a:cs typeface="+mn-cs"/>
              </a:rPr>
              <a:t>3. </a:t>
            </a:r>
            <a:r>
              <a:rPr lang="ar-BH" sz="2800" b="1" dirty="0">
                <a:solidFill>
                  <a:schemeClr val="tx1"/>
                </a:solidFill>
                <a:latin typeface="+mn-lt"/>
                <a:ea typeface="+mn-ea"/>
                <a:cs typeface="+mn-cs"/>
              </a:rPr>
              <a:t>استخدم النباتات ، الزهور، و الفاكهة بأرجاء المنزل للديكور و الزينة . </a:t>
            </a:r>
            <a:endParaRPr lang="ar-BH" sz="2800" dirty="0">
              <a:solidFill>
                <a:schemeClr val="tx1"/>
              </a:solidFill>
              <a:latin typeface="+mn-lt"/>
              <a:ea typeface="+mn-ea"/>
              <a:cs typeface="+mn-cs"/>
            </a:endParaRPr>
          </a:p>
          <a:p>
            <a:pPr marL="0" indent="0" algn="r" rtl="1">
              <a:buNone/>
            </a:pPr>
            <a:r>
              <a:rPr lang="ar-BH" sz="2800" dirty="0">
                <a:solidFill>
                  <a:schemeClr val="tx1"/>
                </a:solidFill>
                <a:latin typeface="+mn-lt"/>
                <a:ea typeface="+mn-ea"/>
                <a:cs typeface="+mn-cs"/>
              </a:rPr>
              <a:t>الزهور الطبيعية والنباتات الخضراء تعزز </a:t>
            </a:r>
            <a:r>
              <a:rPr lang="ar-BH" sz="2800" dirty="0" smtClean="0">
                <a:solidFill>
                  <a:schemeClr val="tx1"/>
                </a:solidFill>
                <a:latin typeface="+mn-lt"/>
                <a:ea typeface="+mn-ea"/>
                <a:cs typeface="+mn-cs"/>
              </a:rPr>
              <a:t>الطاقة الإيجابية فأكثر </a:t>
            </a:r>
            <a:r>
              <a:rPr lang="ar-BH" sz="2800" dirty="0">
                <a:solidFill>
                  <a:schemeClr val="tx1"/>
                </a:solidFill>
                <a:latin typeface="+mn-lt"/>
                <a:ea typeface="+mn-ea"/>
                <a:cs typeface="+mn-cs"/>
              </a:rPr>
              <a:t>منها، وتجنب النباتات ذات </a:t>
            </a:r>
            <a:r>
              <a:rPr lang="ar-BH" sz="2800" dirty="0" smtClean="0">
                <a:solidFill>
                  <a:schemeClr val="tx1"/>
                </a:solidFill>
                <a:latin typeface="+mn-lt"/>
                <a:ea typeface="+mn-ea"/>
                <a:cs typeface="+mn-cs"/>
              </a:rPr>
              <a:t>الاشوك</a:t>
            </a:r>
            <a:endParaRPr lang="en-US" sz="2400" dirty="0"/>
          </a:p>
        </p:txBody>
      </p:sp>
      <p:sp>
        <p:nvSpPr>
          <p:cNvPr id="6" name="Rectangle 2"/>
          <p:cNvSpPr txBox="1">
            <a:spLocks noChangeArrowheads="1"/>
          </p:cNvSpPr>
          <p:nvPr/>
        </p:nvSpPr>
        <p:spPr bwMode="auto">
          <a:xfrm>
            <a:off x="228600" y="152400"/>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itchFamily="34" charset="0"/>
              </a:defRPr>
            </a:lvl2pPr>
            <a:lvl3pPr algn="l" rtl="0" fontAlgn="base">
              <a:spcBef>
                <a:spcPct val="0"/>
              </a:spcBef>
              <a:spcAft>
                <a:spcPct val="0"/>
              </a:spcAft>
              <a:defRPr sz="4000">
                <a:solidFill>
                  <a:schemeClr val="tx2"/>
                </a:solidFill>
                <a:latin typeface="Arial" pitchFamily="34" charset="0"/>
              </a:defRPr>
            </a:lvl3pPr>
            <a:lvl4pPr algn="l" rtl="0" fontAlgn="base">
              <a:spcBef>
                <a:spcPct val="0"/>
              </a:spcBef>
              <a:spcAft>
                <a:spcPct val="0"/>
              </a:spcAft>
              <a:defRPr sz="4000">
                <a:solidFill>
                  <a:schemeClr val="tx2"/>
                </a:solidFill>
                <a:latin typeface="Arial" pitchFamily="34" charset="0"/>
              </a:defRPr>
            </a:lvl4pPr>
            <a:lvl5pPr algn="l" rtl="0" fontAlgn="base">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a:lstStyle>
          <a:p>
            <a:pPr algn="r" rtl="1"/>
            <a:r>
              <a:rPr lang="ar-BH" smtClean="0"/>
              <a:t>التصميم بطريقة </a:t>
            </a:r>
            <a:r>
              <a:rPr lang="en-US" smtClean="0"/>
              <a:t>Feng Shui </a:t>
            </a:r>
            <a:endParaRPr lang="en-US" dirty="0"/>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4" y="3034388"/>
            <a:ext cx="3286126" cy="349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5983069"/>
            <a:ext cx="1451429" cy="646331"/>
          </a:xfrm>
          <a:prstGeom prst="rect">
            <a:avLst/>
          </a:prstGeom>
          <a:noFill/>
        </p:spPr>
        <p:txBody>
          <a:bodyPr wrap="square" rtlCol="1">
            <a:spAutoFit/>
          </a:bodyPr>
          <a:lstStyle/>
          <a:p>
            <a:pPr algn="ctr"/>
            <a:r>
              <a:rPr lang="ar-SA" b="1" dirty="0" smtClean="0"/>
              <a:t>الخميس   23/اذار/2017</a:t>
            </a:r>
            <a:endParaRPr lang="ar-BH" b="1"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0963">
                                            <p:txEl>
                                              <p:pRg st="1" end="1"/>
                                            </p:txEl>
                                          </p:spTgt>
                                        </p:tgtEl>
                                        <p:attrNameLst>
                                          <p:attrName>style.visibility</p:attrName>
                                        </p:attrNameLst>
                                      </p:cBhvr>
                                      <p:to>
                                        <p:strVal val="visible"/>
                                      </p:to>
                                    </p:set>
                                    <p:anim calcmode="lin" valueType="num">
                                      <p:cBhvr additive="base">
                                        <p:cTn id="19" dur="500" fill="hold"/>
                                        <p:tgtEl>
                                          <p:spTgt spid="4096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963">
                                            <p:txEl>
                                              <p:pRg st="1" end="1"/>
                                            </p:txEl>
                                          </p:spTgt>
                                        </p:tgtEl>
                                        <p:attrNameLst>
                                          <p:attrName>ppt_y</p:attrName>
                                        </p:attrNameLst>
                                      </p:cBhvr>
                                      <p:tavLst>
                                        <p:tav tm="0">
                                          <p:val>
                                            <p:strVal val="#ppt_y"/>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40964"/>
                                        </p:tgtEl>
                                        <p:attrNameLst>
                                          <p:attrName>style.visibility</p:attrName>
                                        </p:attrNameLst>
                                      </p:cBhvr>
                                      <p:to>
                                        <p:strVal val="visible"/>
                                      </p:to>
                                    </p:set>
                                    <p:animEffect transition="in" filter="wheel(1)">
                                      <p:cBhvr>
                                        <p:cTn id="23"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9075" y="76200"/>
            <a:ext cx="7477125" cy="1143000"/>
          </a:xfrm>
        </p:spPr>
        <p:txBody>
          <a:bodyPr/>
          <a:lstStyle/>
          <a:p>
            <a:pPr algn="r" rtl="1"/>
            <a:r>
              <a:rPr lang="ar-BH" dirty="0" smtClean="0"/>
              <a:t>التصميم بطريقة </a:t>
            </a:r>
            <a:r>
              <a:rPr lang="en-US" dirty="0" err="1" smtClean="0"/>
              <a:t>Feng</a:t>
            </a:r>
            <a:r>
              <a:rPr lang="en-US" dirty="0" smtClean="0"/>
              <a:t> </a:t>
            </a:r>
            <a:r>
              <a:rPr lang="en-US" dirty="0" err="1" smtClean="0"/>
              <a:t>Shui</a:t>
            </a:r>
            <a:r>
              <a:rPr lang="en-US" dirty="0" smtClean="0"/>
              <a:t> </a:t>
            </a:r>
            <a:endParaRPr lang="en-US" dirty="0"/>
          </a:p>
        </p:txBody>
      </p:sp>
      <p:sp>
        <p:nvSpPr>
          <p:cNvPr id="3" name="Content Placeholder 2"/>
          <p:cNvSpPr>
            <a:spLocks noGrp="1"/>
          </p:cNvSpPr>
          <p:nvPr>
            <p:ph idx="1"/>
          </p:nvPr>
        </p:nvSpPr>
        <p:spPr>
          <a:xfrm>
            <a:off x="159657" y="1179513"/>
            <a:ext cx="7386638" cy="1982787"/>
          </a:xfrm>
        </p:spPr>
        <p:txBody>
          <a:bodyPr>
            <a:normAutofit/>
          </a:bodyPr>
          <a:lstStyle/>
          <a:p>
            <a:pPr marL="0" indent="0" algn="r" rtl="1">
              <a:buNone/>
            </a:pPr>
            <a:r>
              <a:rPr lang="ar-BH" sz="2800" b="1" dirty="0" smtClean="0">
                <a:solidFill>
                  <a:schemeClr val="tx1"/>
                </a:solidFill>
                <a:latin typeface="+mn-lt"/>
                <a:ea typeface="+mn-ea"/>
                <a:cs typeface="+mn-cs"/>
              </a:rPr>
              <a:t>4. </a:t>
            </a:r>
            <a:r>
              <a:rPr lang="ar-BH" sz="2800" b="1" dirty="0">
                <a:solidFill>
                  <a:schemeClr val="tx1"/>
                </a:solidFill>
                <a:latin typeface="+mn-lt"/>
                <a:ea typeface="+mn-ea"/>
                <a:cs typeface="+mn-cs"/>
              </a:rPr>
              <a:t>استخدم عنصر من العناصر المائية بالبيت مثل النافورة او حوض مليء بالماء والشموع .</a:t>
            </a:r>
            <a:r>
              <a:rPr lang="ar-BH" sz="2800" dirty="0">
                <a:solidFill>
                  <a:schemeClr val="tx1"/>
                </a:solidFill>
                <a:latin typeface="+mn-lt"/>
                <a:ea typeface="+mn-ea"/>
                <a:cs typeface="+mn-cs"/>
              </a:rPr>
              <a:t> </a:t>
            </a:r>
          </a:p>
          <a:p>
            <a:pPr marL="0" indent="0" algn="r" rtl="1">
              <a:buNone/>
            </a:pPr>
            <a:r>
              <a:rPr lang="ar-BH" sz="2800" dirty="0">
                <a:solidFill>
                  <a:schemeClr val="tx1"/>
                </a:solidFill>
                <a:latin typeface="+mn-lt"/>
                <a:ea typeface="+mn-ea"/>
                <a:cs typeface="+mn-cs"/>
              </a:rPr>
              <a:t>هذا أمر ضروري لنجاح تطبيق فنغ شوي. حيث ان  المياه تعزز مشاعر الاسترخاء والانسجام.</a:t>
            </a:r>
          </a:p>
          <a:p>
            <a:pPr marL="0" indent="0" algn="r" rtl="1">
              <a:buNone/>
            </a:pPr>
            <a:endParaRPr lang="ar-BH" sz="28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65120"/>
            <a:ext cx="3657600"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5983069"/>
            <a:ext cx="1451429" cy="646331"/>
          </a:xfrm>
          <a:prstGeom prst="rect">
            <a:avLst/>
          </a:prstGeom>
          <a:noFill/>
        </p:spPr>
        <p:txBody>
          <a:bodyPr wrap="square" rtlCol="1">
            <a:spAutoFit/>
          </a:bodyPr>
          <a:lstStyle/>
          <a:p>
            <a:pPr algn="ctr"/>
            <a:r>
              <a:rPr lang="ar-SA" b="1" dirty="0" smtClean="0"/>
              <a:t>الخميس   23/اذار/2017</a:t>
            </a:r>
            <a:endParaRPr lang="ar-BH" b="1" dirty="0"/>
          </a:p>
        </p:txBody>
      </p:sp>
    </p:spTree>
    <p:extLst>
      <p:ext uri="{BB962C8B-B14F-4D97-AF65-F5344CB8AC3E}">
        <p14:creationId xmlns:p14="http://schemas.microsoft.com/office/powerpoint/2010/main" val="999083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43010"/>
                                        </p:tgtEl>
                                        <p:attrNameLst>
                                          <p:attrName>style.visibility</p:attrName>
                                        </p:attrNameLst>
                                      </p:cBhvr>
                                      <p:to>
                                        <p:strVal val="visible"/>
                                      </p:to>
                                    </p:set>
                                    <p:animEffect transition="in" filter="wheel(1)">
                                      <p:cBhvr>
                                        <p:cTn id="23"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19200" y="304800"/>
            <a:ext cx="6965245" cy="1202485"/>
          </a:xfrm>
        </p:spPr>
        <p:txBody>
          <a:bodyPr/>
          <a:lstStyle/>
          <a:p>
            <a:pPr algn="r" rtl="1"/>
            <a:r>
              <a:rPr lang="ar-BH" dirty="0" smtClean="0"/>
              <a:t>التصميم بطريقة </a:t>
            </a:r>
            <a:r>
              <a:rPr lang="en-US" dirty="0" err="1" smtClean="0"/>
              <a:t>Feng</a:t>
            </a:r>
            <a:r>
              <a:rPr lang="en-US" dirty="0" smtClean="0"/>
              <a:t> </a:t>
            </a:r>
            <a:r>
              <a:rPr lang="en-US" dirty="0" err="1" smtClean="0"/>
              <a:t>Shui</a:t>
            </a:r>
            <a:r>
              <a:rPr lang="en-US" dirty="0" smtClean="0"/>
              <a:t> </a:t>
            </a:r>
            <a:endParaRPr lang="en-US" dirty="0"/>
          </a:p>
        </p:txBody>
      </p:sp>
      <p:sp>
        <p:nvSpPr>
          <p:cNvPr id="3" name="Content Placeholder 2"/>
          <p:cNvSpPr>
            <a:spLocks noGrp="1"/>
          </p:cNvSpPr>
          <p:nvPr>
            <p:ph idx="1"/>
          </p:nvPr>
        </p:nvSpPr>
        <p:spPr>
          <a:xfrm>
            <a:off x="228600" y="1293813"/>
            <a:ext cx="7386638" cy="2516187"/>
          </a:xfrm>
        </p:spPr>
        <p:txBody>
          <a:bodyPr>
            <a:normAutofit/>
          </a:bodyPr>
          <a:lstStyle/>
          <a:p>
            <a:pPr marL="0" indent="0" algn="r" rtl="1">
              <a:buNone/>
            </a:pPr>
            <a:r>
              <a:rPr lang="ar-BH" sz="2800" b="1" dirty="0" smtClean="0">
                <a:solidFill>
                  <a:schemeClr val="tx1"/>
                </a:solidFill>
                <a:latin typeface="+mn-lt"/>
                <a:ea typeface="+mn-ea"/>
                <a:cs typeface="+mn-cs"/>
              </a:rPr>
              <a:t>5. </a:t>
            </a:r>
            <a:r>
              <a:rPr lang="ar-BH" sz="2800" b="1" dirty="0">
                <a:solidFill>
                  <a:schemeClr val="tx1"/>
                </a:solidFill>
                <a:latin typeface="+mn-lt"/>
                <a:ea typeface="+mn-ea"/>
                <a:cs typeface="+mn-cs"/>
              </a:rPr>
              <a:t>املأ المنزل بالألوان المناسبة والمريحة. </a:t>
            </a:r>
            <a:endParaRPr lang="ar-BH" sz="2800" dirty="0">
              <a:solidFill>
                <a:schemeClr val="tx1"/>
              </a:solidFill>
              <a:latin typeface="+mn-lt"/>
              <a:ea typeface="+mn-ea"/>
              <a:cs typeface="+mn-cs"/>
            </a:endParaRPr>
          </a:p>
          <a:p>
            <a:pPr marL="0" indent="0" algn="r" rtl="1">
              <a:buNone/>
            </a:pPr>
            <a:r>
              <a:rPr lang="ar-BH" sz="2800" dirty="0">
                <a:solidFill>
                  <a:schemeClr val="tx1"/>
                </a:solidFill>
                <a:latin typeface="+mn-lt"/>
                <a:ea typeface="+mn-ea"/>
                <a:cs typeface="+mn-cs"/>
              </a:rPr>
              <a:t>الألوان لها أهمية خاصة في فنغ شوي ، فكل لون يمثل عنصر مهم بالتصميم . على سبيل المثال ، الأخضر يرمز للطبيعة ، وبالتالي فهو ممثل للحياة والأمل. الأصفر يمثل السلطة، و الأحمر والأرجواني يجلبوا الحظ الجيد . </a:t>
            </a:r>
          </a:p>
          <a:p>
            <a:pPr marL="0" indent="0" algn="r" rtl="1">
              <a:buNone/>
            </a:pPr>
            <a:endParaRPr lang="ar-BH" sz="2800"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03731"/>
            <a:ext cx="4648200" cy="309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5983069"/>
            <a:ext cx="1451429" cy="646331"/>
          </a:xfrm>
          <a:prstGeom prst="rect">
            <a:avLst/>
          </a:prstGeom>
          <a:noFill/>
        </p:spPr>
        <p:txBody>
          <a:bodyPr wrap="square" rtlCol="1">
            <a:spAutoFit/>
          </a:bodyPr>
          <a:lstStyle/>
          <a:p>
            <a:pPr algn="ctr"/>
            <a:r>
              <a:rPr lang="ar-SA" b="1" dirty="0" smtClean="0"/>
              <a:t>الخميس   23/اذار/2017</a:t>
            </a:r>
            <a:endParaRPr lang="ar-BH" b="1" dirty="0"/>
          </a:p>
        </p:txBody>
      </p:sp>
    </p:spTree>
    <p:extLst>
      <p:ext uri="{BB962C8B-B14F-4D97-AF65-F5344CB8AC3E}">
        <p14:creationId xmlns:p14="http://schemas.microsoft.com/office/powerpoint/2010/main" val="27967650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44034"/>
                                        </p:tgtEl>
                                        <p:attrNameLst>
                                          <p:attrName>style.visibility</p:attrName>
                                        </p:attrNameLst>
                                      </p:cBhvr>
                                      <p:to>
                                        <p:strVal val="visible"/>
                                      </p:to>
                                    </p:set>
                                    <p:animEffect transition="in" filter="wheel(1)">
                                      <p:cBhvr>
                                        <p:cTn id="23"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9075" y="76200"/>
            <a:ext cx="7477125" cy="1143000"/>
          </a:xfrm>
        </p:spPr>
        <p:txBody>
          <a:bodyPr/>
          <a:lstStyle/>
          <a:p>
            <a:pPr algn="r" rtl="1"/>
            <a:r>
              <a:rPr lang="ar-BH" dirty="0" smtClean="0"/>
              <a:t>التصميم بطريقة </a:t>
            </a:r>
            <a:r>
              <a:rPr lang="en-US" dirty="0" err="1" smtClean="0"/>
              <a:t>Feng</a:t>
            </a:r>
            <a:r>
              <a:rPr lang="en-US" dirty="0" smtClean="0"/>
              <a:t> </a:t>
            </a:r>
            <a:r>
              <a:rPr lang="en-US" dirty="0" err="1" smtClean="0"/>
              <a:t>Shui</a:t>
            </a:r>
            <a:r>
              <a:rPr lang="en-US" dirty="0" smtClean="0"/>
              <a:t> </a:t>
            </a:r>
            <a:endParaRPr lang="en-US" dirty="0"/>
          </a:p>
        </p:txBody>
      </p:sp>
      <p:sp>
        <p:nvSpPr>
          <p:cNvPr id="3" name="Content Placeholder 2"/>
          <p:cNvSpPr>
            <a:spLocks noGrp="1"/>
          </p:cNvSpPr>
          <p:nvPr>
            <p:ph idx="1"/>
          </p:nvPr>
        </p:nvSpPr>
        <p:spPr>
          <a:xfrm>
            <a:off x="174171" y="1143000"/>
            <a:ext cx="7386638" cy="2363787"/>
          </a:xfrm>
        </p:spPr>
        <p:txBody>
          <a:bodyPr>
            <a:normAutofit/>
          </a:bodyPr>
          <a:lstStyle/>
          <a:p>
            <a:pPr marL="0" indent="0" algn="r" rtl="1">
              <a:buNone/>
            </a:pPr>
            <a:r>
              <a:rPr lang="ar-BH" sz="2800" b="1" dirty="0" smtClean="0"/>
              <a:t>6. تجنب الزوايا و الخطوط الحادة . </a:t>
            </a:r>
          </a:p>
          <a:p>
            <a:pPr marL="0" indent="0" algn="r" rtl="1">
              <a:buNone/>
            </a:pPr>
            <a:r>
              <a:rPr lang="ar-BH" sz="2800" dirty="0" smtClean="0"/>
              <a:t>يفضل استخدام الخطوط المستديرة في فنغ شوي، حيث يعتقد ان الزوايا الحادة تنبعث منها الطاقة السلبية . حيثما كان ممكنا ، ابعد اتجاه الزوايا عن السرير او الكرسي، لأنها سوف تمنع الهدوء والاسترخاء.</a:t>
            </a:r>
          </a:p>
        </p:txBody>
      </p:sp>
      <p:pic>
        <p:nvPicPr>
          <p:cNvPr id="45060" name="Picture 4" descr="Image result for interior design kit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76600"/>
            <a:ext cx="5029200" cy="3354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983069"/>
            <a:ext cx="1451429" cy="646331"/>
          </a:xfrm>
          <a:prstGeom prst="rect">
            <a:avLst/>
          </a:prstGeom>
          <a:noFill/>
        </p:spPr>
        <p:txBody>
          <a:bodyPr wrap="square" rtlCol="1">
            <a:spAutoFit/>
          </a:bodyPr>
          <a:lstStyle/>
          <a:p>
            <a:pPr algn="ctr"/>
            <a:r>
              <a:rPr lang="ar-SA" b="1" dirty="0" smtClean="0"/>
              <a:t>الخميس   23/اذار/2017</a:t>
            </a:r>
            <a:endParaRPr lang="ar-BH" b="1" dirty="0"/>
          </a:p>
        </p:txBody>
      </p:sp>
    </p:spTree>
    <p:extLst>
      <p:ext uri="{BB962C8B-B14F-4D97-AF65-F5344CB8AC3E}">
        <p14:creationId xmlns:p14="http://schemas.microsoft.com/office/powerpoint/2010/main" val="12051311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45060"/>
                                        </p:tgtEl>
                                        <p:attrNameLst>
                                          <p:attrName>style.visibility</p:attrName>
                                        </p:attrNameLst>
                                      </p:cBhvr>
                                      <p:to>
                                        <p:strVal val="visible"/>
                                      </p:to>
                                    </p:set>
                                    <p:animEffect transition="in" filter="wheel(1)">
                                      <p:cBhvr>
                                        <p:cTn id="23"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9075" y="76200"/>
            <a:ext cx="7477125" cy="1143000"/>
          </a:xfrm>
        </p:spPr>
        <p:txBody>
          <a:bodyPr/>
          <a:lstStyle/>
          <a:p>
            <a:pPr algn="r" rtl="1"/>
            <a:r>
              <a:rPr lang="ar-BH" dirty="0" smtClean="0"/>
              <a:t>التصميم بطريقة </a:t>
            </a:r>
            <a:r>
              <a:rPr lang="en-US" dirty="0" err="1" smtClean="0"/>
              <a:t>Feng</a:t>
            </a:r>
            <a:r>
              <a:rPr lang="en-US" dirty="0" smtClean="0"/>
              <a:t> </a:t>
            </a:r>
            <a:r>
              <a:rPr lang="en-US" dirty="0" err="1" smtClean="0"/>
              <a:t>Shui</a:t>
            </a:r>
            <a:r>
              <a:rPr lang="en-US" dirty="0" smtClean="0"/>
              <a:t> </a:t>
            </a:r>
            <a:endParaRPr lang="en-US" dirty="0"/>
          </a:p>
        </p:txBody>
      </p:sp>
      <p:sp>
        <p:nvSpPr>
          <p:cNvPr id="3" name="Content Placeholder 2"/>
          <p:cNvSpPr>
            <a:spLocks noGrp="1"/>
          </p:cNvSpPr>
          <p:nvPr>
            <p:ph idx="1"/>
          </p:nvPr>
        </p:nvSpPr>
        <p:spPr>
          <a:xfrm>
            <a:off x="263525" y="1219201"/>
            <a:ext cx="7386638" cy="2362200"/>
          </a:xfrm>
        </p:spPr>
        <p:txBody>
          <a:bodyPr/>
          <a:lstStyle/>
          <a:p>
            <a:pPr marL="0" indent="0" algn="r" rtl="1">
              <a:buNone/>
            </a:pPr>
            <a:r>
              <a:rPr lang="ar-BH" sz="2800" b="1" dirty="0" smtClean="0">
                <a:solidFill>
                  <a:schemeClr val="tx1"/>
                </a:solidFill>
                <a:latin typeface="+mn-lt"/>
                <a:ea typeface="+mn-ea"/>
                <a:cs typeface="+mn-cs"/>
              </a:rPr>
              <a:t>7. </a:t>
            </a:r>
            <a:r>
              <a:rPr lang="ar-BH" sz="2800" b="1" dirty="0">
                <a:solidFill>
                  <a:schemeClr val="tx1"/>
                </a:solidFill>
                <a:latin typeface="+mn-lt"/>
                <a:ea typeface="+mn-ea"/>
                <a:cs typeface="+mn-cs"/>
              </a:rPr>
              <a:t>رتب الأثاث بالشكل الصحيح  المناسب.</a:t>
            </a:r>
            <a:r>
              <a:rPr lang="ar-BH" sz="2800" dirty="0">
                <a:solidFill>
                  <a:schemeClr val="tx1"/>
                </a:solidFill>
                <a:latin typeface="+mn-lt"/>
                <a:ea typeface="+mn-ea"/>
                <a:cs typeface="+mn-cs"/>
              </a:rPr>
              <a:t> </a:t>
            </a:r>
          </a:p>
          <a:p>
            <a:pPr marL="0" indent="0" algn="r" rtl="1">
              <a:buNone/>
            </a:pPr>
            <a:r>
              <a:rPr lang="ar-BH" sz="2800" dirty="0">
                <a:solidFill>
                  <a:schemeClr val="tx1"/>
                </a:solidFill>
                <a:latin typeface="+mn-lt"/>
                <a:ea typeface="+mn-ea"/>
                <a:cs typeface="+mn-cs"/>
              </a:rPr>
              <a:t>ينبغي توزيع الأثاث بطريقة بحيث لا تقيد حرية المرور من خلال الغرفة ، الذي ينعكس على تدفق الطاقة . حاول ترتيب الجلسة بحيث يكون ظهر الشخص باتجاه الحائط كلما كان ذلك ممكنا.</a:t>
            </a:r>
          </a:p>
          <a:p>
            <a:pPr marL="0" indent="0" algn="r" rtl="1">
              <a:buNone/>
            </a:pPr>
            <a:endParaRPr lang="ar-BH" sz="2800" dirty="0"/>
          </a:p>
        </p:txBody>
      </p:sp>
      <p:pic>
        <p:nvPicPr>
          <p:cNvPr id="471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58033"/>
            <a:ext cx="5943600" cy="328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5983069"/>
            <a:ext cx="1451429" cy="646331"/>
          </a:xfrm>
          <a:prstGeom prst="rect">
            <a:avLst/>
          </a:prstGeom>
          <a:noFill/>
        </p:spPr>
        <p:txBody>
          <a:bodyPr wrap="square" rtlCol="1">
            <a:spAutoFit/>
          </a:bodyPr>
          <a:lstStyle/>
          <a:p>
            <a:pPr algn="ctr"/>
            <a:r>
              <a:rPr lang="ar-SA" b="1" dirty="0" smtClean="0"/>
              <a:t>الخميس   23/اذار/2017</a:t>
            </a:r>
            <a:endParaRPr lang="ar-BH" b="1" dirty="0"/>
          </a:p>
        </p:txBody>
      </p:sp>
    </p:spTree>
    <p:extLst>
      <p:ext uri="{BB962C8B-B14F-4D97-AF65-F5344CB8AC3E}">
        <p14:creationId xmlns:p14="http://schemas.microsoft.com/office/powerpoint/2010/main" val="28156925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47105"/>
                                        </p:tgtEl>
                                        <p:attrNameLst>
                                          <p:attrName>style.visibility</p:attrName>
                                        </p:attrNameLst>
                                      </p:cBhvr>
                                      <p:to>
                                        <p:strVal val="visible"/>
                                      </p:to>
                                    </p:set>
                                    <p:animEffect transition="in" filter="wheel(1)">
                                      <p:cBhvr>
                                        <p:cTn id="23" dur="20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2803" y="2119313"/>
            <a:ext cx="3617756"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597993"/>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59" t="3560" r="3799" b="4198"/>
          <a:stretch/>
        </p:blipFill>
        <p:spPr bwMode="auto">
          <a:xfrm>
            <a:off x="685800" y="18143"/>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72200" y="0"/>
            <a:ext cx="13716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rgbClr val="FF0000"/>
                </a:solidFill>
              </a:rPr>
              <a:t>الفينغ شوي</a:t>
            </a:r>
            <a:endParaRPr lang="en-US" sz="2400" b="1" dirty="0">
              <a:solidFill>
                <a:srgbClr val="FF0000"/>
              </a:solidFill>
            </a:endParaRPr>
          </a:p>
        </p:txBody>
      </p:sp>
      <p:sp>
        <p:nvSpPr>
          <p:cNvPr id="5" name="Rectangle 4"/>
          <p:cNvSpPr/>
          <p:nvPr/>
        </p:nvSpPr>
        <p:spPr>
          <a:xfrm>
            <a:off x="685800" y="0"/>
            <a:ext cx="1676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rgbClr val="FF0000"/>
                </a:solidFill>
              </a:rPr>
              <a:t>التصميم والفضاءات</a:t>
            </a:r>
            <a:endParaRPr lang="en-US" b="1" dirty="0">
              <a:solidFill>
                <a:srgbClr val="FF0000"/>
              </a:solidFill>
            </a:endParaRPr>
          </a:p>
        </p:txBody>
      </p:sp>
    </p:spTree>
    <p:extLst>
      <p:ext uri="{BB962C8B-B14F-4D97-AF65-F5344CB8AC3E}">
        <p14:creationId xmlns:p14="http://schemas.microsoft.com/office/powerpoint/2010/main" val="91285383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77125" cy="1143000"/>
          </a:xfrm>
        </p:spPr>
        <p:txBody>
          <a:bodyPr>
            <a:normAutofit fontScale="90000"/>
          </a:bodyPr>
          <a:lstStyle/>
          <a:p>
            <a:r>
              <a:rPr lang="ar-SA" dirty="0" smtClean="0"/>
              <a:t>أهداف المحاضرة</a:t>
            </a:r>
            <a:br>
              <a:rPr lang="ar-SA" dirty="0" smtClean="0"/>
            </a:br>
            <a:endParaRPr lang="ar-BH" dirty="0"/>
          </a:p>
        </p:txBody>
      </p:sp>
      <p:sp>
        <p:nvSpPr>
          <p:cNvPr id="3" name="Text Placeholder 2"/>
          <p:cNvSpPr>
            <a:spLocks noGrp="1"/>
          </p:cNvSpPr>
          <p:nvPr>
            <p:ph type="body" sz="half" idx="1"/>
          </p:nvPr>
        </p:nvSpPr>
        <p:spPr>
          <a:xfrm>
            <a:off x="381000" y="2590800"/>
            <a:ext cx="7386638" cy="1601787"/>
          </a:xfrm>
        </p:spPr>
        <p:txBody>
          <a:bodyPr/>
          <a:lstStyle/>
          <a:p>
            <a:r>
              <a:rPr lang="ar-SA" b="1" dirty="0" smtClean="0"/>
              <a:t>الهدف العام:</a:t>
            </a:r>
          </a:p>
          <a:p>
            <a:r>
              <a:rPr lang="ar-SA" dirty="0" smtClean="0"/>
              <a:t>المساهمة في إعادة البناء والنهوض بالفرد </a:t>
            </a:r>
            <a:r>
              <a:rPr lang="ar-SA" dirty="0"/>
              <a:t>العراقي </a:t>
            </a:r>
            <a:r>
              <a:rPr lang="ar-SA" dirty="0" smtClean="0"/>
              <a:t>في الوقت الراهن.</a:t>
            </a:r>
            <a:endParaRPr lang="ar-BH" dirty="0"/>
          </a:p>
        </p:txBody>
      </p:sp>
      <p:sp>
        <p:nvSpPr>
          <p:cNvPr id="4" name="Content Placeholder 3"/>
          <p:cNvSpPr>
            <a:spLocks noGrp="1"/>
          </p:cNvSpPr>
          <p:nvPr>
            <p:ph sz="half" idx="2"/>
          </p:nvPr>
        </p:nvSpPr>
        <p:spPr>
          <a:xfrm>
            <a:off x="457200" y="4191000"/>
            <a:ext cx="7386638" cy="2173287"/>
          </a:xfrm>
        </p:spPr>
        <p:txBody>
          <a:bodyPr/>
          <a:lstStyle/>
          <a:p>
            <a:r>
              <a:rPr lang="ar-SA" b="1" dirty="0" smtClean="0"/>
              <a:t>الهدف الخاص:</a:t>
            </a:r>
          </a:p>
          <a:p>
            <a:r>
              <a:rPr lang="ar-SA" dirty="0" smtClean="0"/>
              <a:t>مساهمة </a:t>
            </a:r>
            <a:r>
              <a:rPr lang="ar-SA" dirty="0"/>
              <a:t>التصميم المعماري في إعادة بناء الانسان (طالب او متدرب او العموم) من خلال زيادة طاقتة الايجابية، وإبعاده عن الطاقات السلبية.</a:t>
            </a:r>
          </a:p>
          <a:p>
            <a:endParaRPr lang="ar-BH"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685800"/>
            <a:ext cx="2095500" cy="2000250"/>
          </a:xfrm>
          <a:prstGeom prst="rect">
            <a:avLst/>
          </a:prstGeom>
        </p:spPr>
      </p:pic>
      <p:sp>
        <p:nvSpPr>
          <p:cNvPr id="6" name="Rectangle 5"/>
          <p:cNvSpPr/>
          <p:nvPr/>
        </p:nvSpPr>
        <p:spPr>
          <a:xfrm>
            <a:off x="3962400" y="2209800"/>
            <a:ext cx="2095500" cy="47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811858846"/>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4" t="15703" r="-224" b="2326"/>
          <a:stretch/>
        </p:blipFill>
        <p:spPr bwMode="auto">
          <a:xfrm>
            <a:off x="1447800" y="609600"/>
            <a:ext cx="6342317"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40807"/>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29" t="10159" r="1238"/>
          <a:stretch/>
        </p:blipFill>
        <p:spPr bwMode="auto">
          <a:xfrm>
            <a:off x="945995" y="152400"/>
            <a:ext cx="7740805" cy="641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558464"/>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965245" cy="1202485"/>
          </a:xfrm>
        </p:spPr>
        <p:txBody>
          <a:bodyPr/>
          <a:lstStyle/>
          <a:p>
            <a:r>
              <a:rPr lang="ar-SA" dirty="0" smtClean="0"/>
              <a:t>أسئلة</a:t>
            </a:r>
            <a:endParaRPr lang="ar-B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90500"/>
            <a:ext cx="2095500" cy="2095500"/>
          </a:xfrm>
          <a:prstGeom prst="rect">
            <a:avLst/>
          </a:prstGeom>
        </p:spPr>
      </p:pic>
      <p:sp>
        <p:nvSpPr>
          <p:cNvPr id="5" name="Rectangle 4"/>
          <p:cNvSpPr/>
          <p:nvPr/>
        </p:nvSpPr>
        <p:spPr>
          <a:xfrm>
            <a:off x="4038600" y="3541486"/>
            <a:ext cx="1981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 name="TextBox 5"/>
          <p:cNvSpPr txBox="1"/>
          <p:nvPr/>
        </p:nvSpPr>
        <p:spPr>
          <a:xfrm>
            <a:off x="304800" y="2818736"/>
            <a:ext cx="8610600" cy="1077218"/>
          </a:xfrm>
          <a:prstGeom prst="rect">
            <a:avLst/>
          </a:prstGeom>
          <a:noFill/>
        </p:spPr>
        <p:txBody>
          <a:bodyPr wrap="square" rtlCol="1">
            <a:spAutoFit/>
          </a:bodyPr>
          <a:lstStyle/>
          <a:p>
            <a:pPr algn="r"/>
            <a:r>
              <a:rPr lang="ar-IQ" sz="3200" dirty="0" smtClean="0"/>
              <a:t>- هل تعتقد أن الطاقة الايجابية التي يوفرها المسكن يمكن أن تؤثر في المجتمع؟</a:t>
            </a:r>
          </a:p>
        </p:txBody>
      </p:sp>
      <p:sp>
        <p:nvSpPr>
          <p:cNvPr id="8" name="TextBox 7"/>
          <p:cNvSpPr txBox="1"/>
          <p:nvPr/>
        </p:nvSpPr>
        <p:spPr>
          <a:xfrm>
            <a:off x="1219200" y="2171700"/>
            <a:ext cx="7543800" cy="584775"/>
          </a:xfrm>
          <a:prstGeom prst="rect">
            <a:avLst/>
          </a:prstGeom>
          <a:noFill/>
        </p:spPr>
        <p:txBody>
          <a:bodyPr wrap="square" rtlCol="1">
            <a:spAutoFit/>
          </a:bodyPr>
          <a:lstStyle/>
          <a:p>
            <a:pPr lvl="0" algn="r"/>
            <a:r>
              <a:rPr lang="ar-IQ" sz="3200" dirty="0">
                <a:solidFill>
                  <a:prstClr val="black"/>
                </a:solidFill>
              </a:rPr>
              <a:t>- هل </a:t>
            </a:r>
            <a:r>
              <a:rPr lang="ar-IQ" sz="3200" dirty="0" smtClean="0">
                <a:solidFill>
                  <a:prstClr val="black"/>
                </a:solidFill>
              </a:rPr>
              <a:t>الفينغ تشوي </a:t>
            </a:r>
            <a:r>
              <a:rPr lang="ar-IQ" sz="3200" dirty="0">
                <a:solidFill>
                  <a:prstClr val="black"/>
                </a:solidFill>
              </a:rPr>
              <a:t>يتعلق بطاقة </a:t>
            </a:r>
            <a:r>
              <a:rPr lang="ar-IQ" sz="3200" dirty="0" smtClean="0">
                <a:solidFill>
                  <a:prstClr val="black"/>
                </a:solidFill>
              </a:rPr>
              <a:t>المكان؟</a:t>
            </a:r>
            <a:endParaRPr lang="ar-BH" sz="3200" dirty="0">
              <a:solidFill>
                <a:prstClr val="black"/>
              </a:solidFill>
            </a:endParaRPr>
          </a:p>
        </p:txBody>
      </p:sp>
      <p:sp>
        <p:nvSpPr>
          <p:cNvPr id="10" name="Rectangle 9"/>
          <p:cNvSpPr/>
          <p:nvPr/>
        </p:nvSpPr>
        <p:spPr>
          <a:xfrm>
            <a:off x="2819400" y="1905000"/>
            <a:ext cx="163830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895954"/>
            <a:ext cx="2743200" cy="2743200"/>
          </a:xfrm>
          <a:prstGeom prst="rect">
            <a:avLst/>
          </a:prstGeom>
        </p:spPr>
      </p:pic>
      <p:sp>
        <p:nvSpPr>
          <p:cNvPr id="12" name="Rectangle 11"/>
          <p:cNvSpPr/>
          <p:nvPr/>
        </p:nvSpPr>
        <p:spPr>
          <a:xfrm>
            <a:off x="5867400" y="6172200"/>
            <a:ext cx="190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228365775"/>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914400"/>
            <a:ext cx="4953000" cy="1202485"/>
          </a:xfrm>
        </p:spPr>
        <p:txBody>
          <a:bodyPr/>
          <a:lstStyle/>
          <a:p>
            <a:endParaRPr lang="ar-BH" dirty="0"/>
          </a:p>
        </p:txBody>
      </p:sp>
      <p:sp>
        <p:nvSpPr>
          <p:cNvPr id="5" name="Content Placeholder 4"/>
          <p:cNvSpPr>
            <a:spLocks noGrp="1"/>
          </p:cNvSpPr>
          <p:nvPr>
            <p:ph idx="1"/>
          </p:nvPr>
        </p:nvSpPr>
        <p:spPr/>
        <p:txBody>
          <a:bodyPr/>
          <a:lstStyle/>
          <a:p>
            <a:r>
              <a:rPr lang="en-US" dirty="0">
                <a:hlinkClick r:id="rId2"/>
              </a:rPr>
              <a:t>https://www.youtube.com/watch?v=1Ke30QXI8as</a:t>
            </a:r>
            <a:endParaRPr lang="ar-BH" dirty="0"/>
          </a:p>
        </p:txBody>
      </p:sp>
    </p:spTree>
    <p:extLst>
      <p:ext uri="{BB962C8B-B14F-4D97-AF65-F5344CB8AC3E}">
        <p14:creationId xmlns:p14="http://schemas.microsoft.com/office/powerpoint/2010/main" val="1951206196"/>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الخلاصة</a:t>
            </a:r>
            <a:endParaRPr lang="ar-BH" dirty="0"/>
          </a:p>
        </p:txBody>
      </p:sp>
      <p:sp>
        <p:nvSpPr>
          <p:cNvPr id="3" name="Content Placeholder 2"/>
          <p:cNvSpPr>
            <a:spLocks noGrp="1"/>
          </p:cNvSpPr>
          <p:nvPr>
            <p:ph idx="1"/>
          </p:nvPr>
        </p:nvSpPr>
        <p:spPr>
          <a:xfrm>
            <a:off x="838200" y="2119257"/>
            <a:ext cx="7620000" cy="2300343"/>
          </a:xfrm>
        </p:spPr>
        <p:txBody>
          <a:bodyPr>
            <a:normAutofit/>
          </a:bodyPr>
          <a:lstStyle/>
          <a:p>
            <a:r>
              <a:rPr lang="ar-SA" dirty="0" smtClean="0"/>
              <a:t>الفينك شوي هو فن صيني يتعامل مع الطاقة </a:t>
            </a:r>
          </a:p>
          <a:p>
            <a:r>
              <a:rPr lang="ar-SA" dirty="0" smtClean="0"/>
              <a:t>توثر التصميمات المكانية والمواد والالوان في طاقتك الداخلية منذ </a:t>
            </a:r>
            <a:r>
              <a:rPr lang="ar-SA" dirty="0"/>
              <a:t>الصغر</a:t>
            </a:r>
            <a:r>
              <a:rPr lang="ar-SA" dirty="0" smtClean="0"/>
              <a:t> بشكل إيجابي و سلبي.</a:t>
            </a:r>
          </a:p>
          <a:p>
            <a:r>
              <a:rPr lang="ar-SA" dirty="0" smtClean="0"/>
              <a:t>يمكنك ان تستخدم مبادئ الفينغ تشوي في تصميمك الداخلي لبيتك لتصبح اكثر ايجابية في المجتمع.</a:t>
            </a:r>
          </a:p>
          <a:p>
            <a:endParaRPr lang="ar-BH" dirty="0"/>
          </a:p>
        </p:txBody>
      </p:sp>
    </p:spTree>
    <p:extLst>
      <p:ext uri="{BB962C8B-B14F-4D97-AF65-F5344CB8AC3E}">
        <p14:creationId xmlns:p14="http://schemas.microsoft.com/office/powerpoint/2010/main" val="397483100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202485"/>
          </a:xfrm>
        </p:spPr>
        <p:txBody>
          <a:bodyPr>
            <a:normAutofit fontScale="90000"/>
          </a:bodyPr>
          <a:lstStyle/>
          <a:p>
            <a:r>
              <a:rPr lang="ar-SA" b="1" dirty="0" smtClean="0"/>
              <a:t>الواجب</a:t>
            </a:r>
            <a:br>
              <a:rPr lang="ar-SA" b="1" dirty="0" smtClean="0"/>
            </a:br>
            <a:r>
              <a:rPr lang="ar-SA" b="1" dirty="0" smtClean="0"/>
              <a:t> </a:t>
            </a:r>
            <a:endParaRPr lang="ar-BH" b="1" dirty="0"/>
          </a:p>
        </p:txBody>
      </p:sp>
      <p:sp>
        <p:nvSpPr>
          <p:cNvPr id="3" name="Content Placeholder 2"/>
          <p:cNvSpPr>
            <a:spLocks noGrp="1"/>
          </p:cNvSpPr>
          <p:nvPr>
            <p:ph idx="1"/>
          </p:nvPr>
        </p:nvSpPr>
        <p:spPr>
          <a:xfrm>
            <a:off x="76200" y="1600200"/>
            <a:ext cx="9067800" cy="4876800"/>
          </a:xfrm>
        </p:spPr>
        <p:txBody>
          <a:bodyPr>
            <a:normAutofit fontScale="77500" lnSpcReduction="20000"/>
          </a:bodyPr>
          <a:lstStyle/>
          <a:p>
            <a:pPr marL="0" indent="0">
              <a:buNone/>
            </a:pPr>
            <a:r>
              <a:rPr lang="ar-SA" sz="3600" dirty="0" smtClean="0"/>
              <a:t>إقراها بتأمل ثم أجب: </a:t>
            </a:r>
          </a:p>
          <a:p>
            <a:pPr marL="0" indent="0">
              <a:buNone/>
            </a:pPr>
            <a:r>
              <a:rPr lang="ar-SA" sz="3600" dirty="0" smtClean="0"/>
              <a:t>ما العلاقة بينك وبين البيتين التاليين ومن قائلهما</a:t>
            </a:r>
            <a:r>
              <a:rPr lang="en-US" sz="3600" dirty="0" smtClean="0"/>
              <a:t> </a:t>
            </a:r>
            <a:r>
              <a:rPr lang="ar-BH" sz="3600" dirty="0" smtClean="0"/>
              <a:t> وكيف تعكس تاثيرها في مشروعك التصميمي للفيلا</a:t>
            </a:r>
            <a:r>
              <a:rPr lang="ar-SA" sz="3600" dirty="0" smtClean="0"/>
              <a:t>:</a:t>
            </a:r>
          </a:p>
          <a:p>
            <a:pPr marL="0" indent="0">
              <a:buNone/>
            </a:pPr>
            <a:endParaRPr lang="ar-SA" sz="3600" dirty="0" smtClean="0"/>
          </a:p>
          <a:p>
            <a:pPr marL="0" indent="0">
              <a:buNone/>
            </a:pPr>
            <a:r>
              <a:rPr lang="ar-SA" sz="3600" b="1" dirty="0" smtClean="0"/>
              <a:t>أولا:</a:t>
            </a:r>
          </a:p>
          <a:p>
            <a:pPr marL="0" indent="0">
              <a:buNone/>
            </a:pPr>
            <a:r>
              <a:rPr lang="ar-SA" sz="3600" dirty="0" smtClean="0"/>
              <a:t>كن كالنجم لاح لناظر فوق صفحات الماء وهو رفيع</a:t>
            </a:r>
          </a:p>
          <a:p>
            <a:pPr marL="0" indent="0">
              <a:buNone/>
            </a:pPr>
            <a:r>
              <a:rPr lang="ar-SA" sz="3600" dirty="0" smtClean="0"/>
              <a:t>                         ولا تك كالدخان يعلو بنفسه فوق طبقات الجو وهو وضيع.</a:t>
            </a:r>
          </a:p>
          <a:p>
            <a:pPr marL="0" indent="0">
              <a:buNone/>
            </a:pPr>
            <a:r>
              <a:rPr lang="ar-SA" sz="3600" b="1" dirty="0"/>
              <a:t>ثانيا:</a:t>
            </a:r>
          </a:p>
          <a:p>
            <a:pPr marL="0" indent="0">
              <a:buNone/>
            </a:pPr>
            <a:r>
              <a:rPr lang="ar-BH" sz="3600" dirty="0"/>
              <a:t>ملئُ السنابل تنحني بتواضع ... والفارغاتُ رؤوسُهن </a:t>
            </a:r>
            <a:r>
              <a:rPr lang="ar-BH" sz="3600" dirty="0" smtClean="0"/>
              <a:t>شوامخُ</a:t>
            </a:r>
          </a:p>
          <a:p>
            <a:pPr marL="0" indent="0">
              <a:buNone/>
            </a:pPr>
            <a:endParaRPr lang="ar-BH" sz="3600" dirty="0" smtClean="0"/>
          </a:p>
          <a:p>
            <a:pPr marL="0" indent="0">
              <a:buNone/>
            </a:pPr>
            <a:r>
              <a:rPr lang="ar-SA" sz="3600" dirty="0" smtClean="0">
                <a:solidFill>
                  <a:srgbClr val="FF0000"/>
                </a:solidFill>
              </a:rPr>
              <a:t>ملاحظة مهمة: </a:t>
            </a:r>
            <a:r>
              <a:rPr lang="ar-SA" sz="3600" dirty="0">
                <a:solidFill>
                  <a:srgbClr val="FF0000"/>
                </a:solidFill>
              </a:rPr>
              <a:t>أرجو من الجميع أن يتم الواجب </a:t>
            </a:r>
          </a:p>
          <a:p>
            <a:pPr marL="0" indent="0">
              <a:buNone/>
            </a:pPr>
            <a:endParaRPr lang="ar-SA"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0"/>
            <a:ext cx="2095500" cy="2095500"/>
          </a:xfrm>
          <a:prstGeom prst="rect">
            <a:avLst/>
          </a:prstGeom>
        </p:spPr>
      </p:pic>
      <p:sp>
        <p:nvSpPr>
          <p:cNvPr id="7" name="Rectangle 6"/>
          <p:cNvSpPr/>
          <p:nvPr/>
        </p:nvSpPr>
        <p:spPr>
          <a:xfrm>
            <a:off x="1981200" y="1752600"/>
            <a:ext cx="152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1782503981"/>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219200"/>
            <a:ext cx="7386638" cy="2668587"/>
          </a:xfrm>
        </p:spPr>
        <p:txBody>
          <a:bodyPr>
            <a:normAutofit fontScale="92500" lnSpcReduction="10000"/>
          </a:bodyPr>
          <a:lstStyle/>
          <a:p>
            <a:pPr marL="0" indent="0" algn="ctr">
              <a:buNone/>
            </a:pPr>
            <a:endParaRPr lang="ar-SA" sz="8800" dirty="0" smtClean="0">
              <a:latin typeface="Algerian" pitchFamily="82" charset="0"/>
            </a:endParaRPr>
          </a:p>
          <a:p>
            <a:pPr marL="0" indent="0" algn="ctr">
              <a:buNone/>
            </a:pPr>
            <a:r>
              <a:rPr lang="ar-SA" sz="8800" dirty="0" smtClean="0">
                <a:latin typeface="Algerian" pitchFamily="82" charset="0"/>
              </a:rPr>
              <a:t>شكرا لكم </a:t>
            </a:r>
            <a:endParaRPr lang="en-US" sz="8800" dirty="0" smtClean="0">
              <a:latin typeface="Algerian" pitchFamily="82" charset="0"/>
            </a:endParaRPr>
          </a:p>
          <a:p>
            <a:pPr marL="0" indent="0" algn="ctr">
              <a:buNone/>
            </a:pPr>
            <a:endParaRPr lang="en-US" sz="8800" dirty="0">
              <a:latin typeface="Algerian" pitchFamily="8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0"/>
            <a:ext cx="2019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0" y="4781550"/>
            <a:ext cx="2095500" cy="2076450"/>
          </a:xfrm>
          <a:prstGeom prst="rect">
            <a:avLst/>
          </a:prstGeom>
        </p:spPr>
      </p:pic>
      <p:sp>
        <p:nvSpPr>
          <p:cNvPr id="4" name="Rectangle 3"/>
          <p:cNvSpPr/>
          <p:nvPr/>
        </p:nvSpPr>
        <p:spPr>
          <a:xfrm>
            <a:off x="7048500" y="6553200"/>
            <a:ext cx="20193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val="34232409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1" end="1"/>
                                            </p:txEl>
                                          </p:spTgt>
                                        </p:tgtEl>
                                        <p:attrNameLst>
                                          <p:attrName>ppt_w</p:attrName>
                                        </p:attrNameLst>
                                      </p:cBhvr>
                                    </p:anim>
                                    <p:anim by="(#ppt_w*0.50)" calcmode="lin" valueType="num">
                                      <p:cBhvr>
                                        <p:cTn id="8" dur="500" decel="50000" autoRev="1" fill="hold">
                                          <p:stCondLst>
                                            <p:cond delay="0"/>
                                          </p:stCondLst>
                                        </p:cTn>
                                        <p:tgtEl>
                                          <p:spTgt spid="3">
                                            <p:txEl>
                                              <p:pRg st="1" end="1"/>
                                            </p:txEl>
                                          </p:spTgt>
                                        </p:tgtEl>
                                        <p:attrNameLst>
                                          <p:attrName>ppt_x</p:attrName>
                                        </p:attrNameLst>
                                      </p:cBhvr>
                                    </p:anim>
                                    <p:anim from="(-#ppt_h/2)" to="(#ppt_y)" calcmode="lin" valueType="num">
                                      <p:cBhvr>
                                        <p:cTn id="9" dur="1000" fill="hold">
                                          <p:stCondLst>
                                            <p:cond delay="0"/>
                                          </p:stCondLst>
                                        </p:cTn>
                                        <p:tgtEl>
                                          <p:spTgt spid="3">
                                            <p:txEl>
                                              <p:pRg st="1" end="1"/>
                                            </p:txEl>
                                          </p:spTgt>
                                        </p:tgtEl>
                                        <p:attrNameLst>
                                          <p:attrName>ppt_y</p:attrName>
                                        </p:attrNameLst>
                                      </p:cBhvr>
                                    </p:anim>
                                    <p:animRot by="21600000">
                                      <p:cBhvr>
                                        <p:cTn id="10"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63524" y="1598612"/>
            <a:ext cx="8575675" cy="4954587"/>
          </a:xfrm>
        </p:spPr>
        <p:txBody>
          <a:bodyPr>
            <a:normAutofit/>
          </a:bodyPr>
          <a:lstStyle/>
          <a:p>
            <a:r>
              <a:rPr lang="ar-IQ" dirty="0"/>
              <a:t>الفينج شوي أو الفنغ شوي </a:t>
            </a:r>
            <a:r>
              <a:rPr lang="ar-IQ" dirty="0" smtClean="0"/>
              <a:t>بالإنجليزية</a:t>
            </a:r>
            <a:r>
              <a:rPr lang="ar-IQ" dirty="0"/>
              <a:t>: </a:t>
            </a:r>
            <a:r>
              <a:rPr lang="en-US" dirty="0" smtClean="0"/>
              <a:t>(Feng </a:t>
            </a:r>
            <a:r>
              <a:rPr lang="en-US" dirty="0" err="1"/>
              <a:t>Shui</a:t>
            </a:r>
            <a:r>
              <a:rPr lang="en-US" dirty="0"/>
              <a:t>)‏ </a:t>
            </a:r>
            <a:r>
              <a:rPr lang="ar-IQ" dirty="0"/>
              <a:t>هي فلسفة صينية نشأت منذ حوالي 4000 سنة مضت وهي فن التناغم مع الفضاء المحيط وتدفقات الطاقة من خلال البيئة والتصالح مع النفس ومع الطبيعة المحيطة بالإنسان وبذلك يستطيع التعايش بشكل إيجابي بدون توتر.</a:t>
            </a:r>
          </a:p>
          <a:p>
            <a:endParaRPr lang="ar-IQ" dirty="0"/>
          </a:p>
          <a:p>
            <a:r>
              <a:rPr lang="ar-IQ" dirty="0"/>
              <a:t>الطاقة هنا هي المتولدة من الأثاث والعوامل المحيطة بالإنسان والتي تؤثر على حياة الإنسان وصحته ومزاجه وعلاقاته بالآخرين وكل ما يحيط به.</a:t>
            </a:r>
          </a:p>
          <a:p>
            <a:endParaRPr lang="ar-IQ" dirty="0"/>
          </a:p>
          <a:p>
            <a:r>
              <a:rPr lang="ar-IQ" dirty="0"/>
              <a:t>مبدأ الفينج شوي يقوم على فكرة انبعاث الطاقة وامتصاصها ويعتمد على الباجوا </a:t>
            </a:r>
            <a:r>
              <a:rPr lang="ar-IQ" dirty="0" smtClean="0"/>
              <a:t>بالإنجليزية</a:t>
            </a:r>
            <a:r>
              <a:rPr lang="ar-IQ" dirty="0"/>
              <a:t>: </a:t>
            </a:r>
            <a:r>
              <a:rPr lang="en-US" dirty="0" smtClean="0"/>
              <a:t>(</a:t>
            </a:r>
            <a:r>
              <a:rPr lang="en-US" dirty="0" err="1" smtClean="0"/>
              <a:t>Bagua</a:t>
            </a:r>
            <a:r>
              <a:rPr lang="en-US" dirty="0"/>
              <a:t>)‏ </a:t>
            </a:r>
            <a:r>
              <a:rPr lang="ar-IQ" dirty="0"/>
              <a:t>وهي الخارطة التي تترجم حركة الطاقة وتوزيعها في تسعة محاور كل منهم يرمز لجانب من جوانب حياة الإنسان.</a:t>
            </a:r>
            <a:endParaRPr lang="en-US" dirty="0"/>
          </a:p>
        </p:txBody>
      </p:sp>
      <p:sp>
        <p:nvSpPr>
          <p:cNvPr id="5" name="Rectangle 2"/>
          <p:cNvSpPr>
            <a:spLocks noGrp="1" noChangeArrowheads="1"/>
          </p:cNvSpPr>
          <p:nvPr>
            <p:ph type="title"/>
          </p:nvPr>
        </p:nvSpPr>
        <p:spPr/>
        <p:txBody>
          <a:bodyPr>
            <a:normAutofit/>
          </a:bodyPr>
          <a:lstStyle/>
          <a:p>
            <a:pPr algn="r" rtl="1"/>
            <a:r>
              <a:rPr lang="ar-SA" dirty="0" smtClean="0"/>
              <a:t>تعريف</a:t>
            </a:r>
            <a:r>
              <a:rPr lang="en-US" dirty="0" smtClean="0"/>
              <a:t> </a:t>
            </a:r>
            <a:r>
              <a:rPr lang="en-US" dirty="0" err="1" smtClean="0"/>
              <a:t>Feng</a:t>
            </a:r>
            <a:r>
              <a:rPr lang="en-US" dirty="0" smtClean="0"/>
              <a:t> </a:t>
            </a:r>
            <a:r>
              <a:rPr lang="en-US" dirty="0" err="1" smtClean="0"/>
              <a:t>Shui</a:t>
            </a:r>
            <a:r>
              <a:rPr lang="en-US" dirty="0" smtClean="0"/>
              <a:t> </a:t>
            </a:r>
            <a:endParaRPr lang="en-US" dirty="0"/>
          </a:p>
        </p:txBody>
      </p:sp>
    </p:spTree>
    <p:extLst>
      <p:ext uri="{BB962C8B-B14F-4D97-AF65-F5344CB8AC3E}">
        <p14:creationId xmlns:p14="http://schemas.microsoft.com/office/powerpoint/2010/main" val="36971005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19" y="0"/>
            <a:ext cx="7291081" cy="688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59205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3200400" y="2000250"/>
            <a:ext cx="5486400" cy="3505200"/>
          </a:xfrm>
        </p:spPr>
        <p:txBody>
          <a:bodyPr>
            <a:normAutofit/>
          </a:bodyPr>
          <a:lstStyle/>
          <a:p>
            <a:pPr algn="just" rtl="1"/>
            <a:r>
              <a:rPr lang="ar-SA" sz="2800" dirty="0" smtClean="0"/>
              <a:t>وهي مجموعة من المبادئ للتصميم والديكور تعتمد فلسفة الطاقة</a:t>
            </a:r>
            <a:r>
              <a:rPr lang="en-US" sz="2800" dirty="0" smtClean="0"/>
              <a:t>Chi</a:t>
            </a:r>
            <a:r>
              <a:rPr lang="en-US" sz="2800" dirty="0"/>
              <a:t> </a:t>
            </a:r>
            <a:r>
              <a:rPr lang="ar-SA" sz="2800" dirty="0" smtClean="0"/>
              <a:t> بطريقة تسمح لهذه الطاقة بحرية التنقل في الانسان، بحيث تساعد على نمو عقل الأطفال وتطور مدركاتهم ووعيهم بشكل إيجابي، كما توفر لجميع سكان المنـزل جواً يجعلهم قادرين على العمل بحيوية وايجابية كما تساعد على الاسترخاء والطمأنينة بشكل أكبر.</a:t>
            </a: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208603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5983069"/>
            <a:ext cx="1451429" cy="646331"/>
          </a:xfrm>
          <a:prstGeom prst="rect">
            <a:avLst/>
          </a:prstGeom>
          <a:noFill/>
        </p:spPr>
        <p:txBody>
          <a:bodyPr wrap="square" rtlCol="1">
            <a:spAutoFit/>
          </a:bodyPr>
          <a:lstStyle/>
          <a:p>
            <a:pPr algn="ctr"/>
            <a:r>
              <a:rPr lang="ar-SA" b="1" dirty="0" smtClean="0"/>
              <a:t>الخميس   23/اذار/2017</a:t>
            </a:r>
            <a:endParaRPr lang="ar-BH" b="1" dirty="0"/>
          </a:p>
        </p:txBody>
      </p:sp>
      <p:sp>
        <p:nvSpPr>
          <p:cNvPr id="2" name="Title 1"/>
          <p:cNvSpPr>
            <a:spLocks noGrp="1"/>
          </p:cNvSpPr>
          <p:nvPr>
            <p:ph type="title"/>
          </p:nvPr>
        </p:nvSpPr>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par>
                                <p:cTn id="9" presetID="21" presetClass="entr" presetSubtype="8" fill="hold" nodeType="withEffect">
                                  <p:stCondLst>
                                    <p:cond delay="0"/>
                                  </p:stCondLst>
                                  <p:childTnLst>
                                    <p:set>
                                      <p:cBhvr>
                                        <p:cTn id="10" dur="1" fill="hold">
                                          <p:stCondLst>
                                            <p:cond delay="0"/>
                                          </p:stCondLst>
                                        </p:cTn>
                                        <p:tgtEl>
                                          <p:spTgt spid="19462"/>
                                        </p:tgtEl>
                                        <p:attrNameLst>
                                          <p:attrName>style.visibility</p:attrName>
                                        </p:attrNameLst>
                                      </p:cBhvr>
                                      <p:to>
                                        <p:strVal val="visible"/>
                                      </p:to>
                                    </p:set>
                                    <p:animEffect transition="in" filter="wheel(8)">
                                      <p:cBhvr>
                                        <p:cTn id="11"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1"/>
          </p:nvPr>
        </p:nvSpPr>
        <p:spPr/>
        <p:txBody>
          <a:bodyPr/>
          <a:lstStyle/>
          <a:p>
            <a:r>
              <a:rPr lang="ar-IQ" dirty="0"/>
              <a:t>إن الترجمة الحرفية للفنغ شوي باللغة العربية تعني الريح والماء وهو مسمى حضاري مختصر مأخوذ من كتاب الدفن (كتاب الزانغ شو) للكاتب غوو بوو المنحدر من سلالة جين الشرقية الحاكمة، وتم استخراج ذلك المسمى من هذه العبارة: إن الطاقة الإيجابية للـ تشي تسافر مع الريح وتتناثر لكنها تجتمع مجدداً عند التقائها بالماء.</a:t>
            </a:r>
            <a:endParaRPr lang="en-US" dirty="0"/>
          </a:p>
        </p:txBody>
      </p:sp>
      <p:sp>
        <p:nvSpPr>
          <p:cNvPr id="4" name="Content Placeholder 3"/>
          <p:cNvSpPr>
            <a:spLocks noGrp="1"/>
          </p:cNvSpPr>
          <p:nvPr>
            <p:ph sz="half" idx="2"/>
          </p:nvPr>
        </p:nvSpPr>
        <p:spPr/>
        <p:txBody>
          <a:bodyPr/>
          <a:lstStyle/>
          <a:p>
            <a:r>
              <a:rPr lang="ar-IQ" dirty="0"/>
              <a:t>اتسمت الاستجابات المعاصرة للفنغ شوي باختلافها، فقد صرّحت موسوعة </a:t>
            </a:r>
            <a:r>
              <a:rPr lang="en-US" dirty="0"/>
              <a:t>The Skeptic Encyclopedia of Pseudoscience </a:t>
            </a:r>
            <a:r>
              <a:rPr lang="ar-IQ" dirty="0"/>
              <a:t>بأن بعض مبادئ الفنغ شوي تميزت بالـ "عقلانية" مع الإشارة إلى أنه "قد تم مزج العلاجات الشعبية والخرافات بمفهوم الفنغ شوي الأصلي والذي يتسم بالانتقائية".</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4313"/>
            <a:ext cx="1157287" cy="115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47260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533400"/>
            <a:ext cx="7477125" cy="1143000"/>
          </a:xfrm>
        </p:spPr>
        <p:txBody>
          <a:bodyPr/>
          <a:lstStyle/>
          <a:p>
            <a:pPr algn="r" rtl="1"/>
            <a:r>
              <a:rPr lang="ar-BH" dirty="0" smtClean="0"/>
              <a:t>المحاور التسعة للـ </a:t>
            </a:r>
            <a:r>
              <a:rPr lang="en-US" dirty="0" err="1" smtClean="0"/>
              <a:t>Feng</a:t>
            </a:r>
            <a:r>
              <a:rPr lang="en-US" dirty="0" smtClean="0"/>
              <a:t> </a:t>
            </a:r>
            <a:r>
              <a:rPr lang="en-US" dirty="0" err="1"/>
              <a:t>Shui</a:t>
            </a:r>
            <a:endParaRPr lang="en-US" dirty="0"/>
          </a:p>
        </p:txBody>
      </p:sp>
      <p:sp>
        <p:nvSpPr>
          <p:cNvPr id="3" name="Rectangle 2"/>
          <p:cNvSpPr/>
          <p:nvPr/>
        </p:nvSpPr>
        <p:spPr>
          <a:xfrm>
            <a:off x="4343400" y="1915886"/>
            <a:ext cx="3048000" cy="3970318"/>
          </a:xfrm>
          <a:prstGeom prst="rect">
            <a:avLst/>
          </a:prstGeom>
        </p:spPr>
        <p:txBody>
          <a:bodyPr wrap="square">
            <a:spAutoFit/>
          </a:bodyPr>
          <a:lstStyle/>
          <a:p>
            <a:pPr algn="just" rtl="1"/>
            <a:r>
              <a:rPr lang="ar-BH" sz="2800" dirty="0" smtClean="0">
                <a:latin typeface="+mn-lt"/>
              </a:rPr>
              <a:t>1- الماء ــــــ </a:t>
            </a:r>
            <a:r>
              <a:rPr lang="ar-BH" sz="2800" dirty="0">
                <a:latin typeface="+mn-lt"/>
              </a:rPr>
              <a:t>الحياة</a:t>
            </a:r>
          </a:p>
          <a:p>
            <a:pPr algn="just" rtl="1"/>
            <a:r>
              <a:rPr lang="ar-BH" sz="2800" dirty="0" smtClean="0">
                <a:latin typeface="+mn-lt"/>
              </a:rPr>
              <a:t>2- الأرض </a:t>
            </a:r>
            <a:r>
              <a:rPr lang="ar-BH" sz="2800" dirty="0" smtClean="0"/>
              <a:t>--- ا</a:t>
            </a:r>
            <a:r>
              <a:rPr lang="ar-BH" sz="2800" dirty="0" smtClean="0">
                <a:latin typeface="+mn-lt"/>
              </a:rPr>
              <a:t>لعلاقات</a:t>
            </a:r>
            <a:endParaRPr lang="ar-BH" sz="2800" dirty="0">
              <a:latin typeface="+mn-lt"/>
            </a:endParaRPr>
          </a:p>
          <a:p>
            <a:pPr algn="just" rtl="1"/>
            <a:r>
              <a:rPr lang="ar-BH" sz="2800" dirty="0" smtClean="0">
                <a:latin typeface="+mn-lt"/>
              </a:rPr>
              <a:t>3- الرعد </a:t>
            </a:r>
            <a:r>
              <a:rPr lang="ar-BH" sz="2800" dirty="0" smtClean="0"/>
              <a:t>ـــــ</a:t>
            </a:r>
            <a:r>
              <a:rPr lang="ar-BH" sz="2800" dirty="0" smtClean="0">
                <a:latin typeface="+mn-lt"/>
              </a:rPr>
              <a:t> </a:t>
            </a:r>
            <a:r>
              <a:rPr lang="ar-BH" sz="2800" dirty="0">
                <a:latin typeface="+mn-lt"/>
              </a:rPr>
              <a:t>الأجداد</a:t>
            </a:r>
          </a:p>
          <a:p>
            <a:pPr algn="just" rtl="1"/>
            <a:r>
              <a:rPr lang="ar-BH" sz="2800" dirty="0" smtClean="0">
                <a:latin typeface="+mn-lt"/>
              </a:rPr>
              <a:t>4- الهواء</a:t>
            </a:r>
            <a:r>
              <a:rPr lang="ar-BH" sz="2800" dirty="0" smtClean="0"/>
              <a:t> ـــــ </a:t>
            </a:r>
            <a:r>
              <a:rPr lang="ar-BH" sz="2800" dirty="0" smtClean="0">
                <a:latin typeface="+mn-lt"/>
              </a:rPr>
              <a:t>الحظ</a:t>
            </a:r>
            <a:endParaRPr lang="ar-BH" sz="2800" dirty="0">
              <a:latin typeface="+mn-lt"/>
            </a:endParaRPr>
          </a:p>
          <a:p>
            <a:pPr algn="just" rtl="1"/>
            <a:r>
              <a:rPr lang="ar-BH" sz="2800" dirty="0" smtClean="0">
                <a:latin typeface="+mn-lt"/>
              </a:rPr>
              <a:t>5- الطاقة</a:t>
            </a:r>
            <a:r>
              <a:rPr lang="ar-BH" sz="2800" dirty="0" smtClean="0"/>
              <a:t> ـــــ </a:t>
            </a:r>
            <a:r>
              <a:rPr lang="ar-BH" sz="2800" dirty="0" smtClean="0">
                <a:latin typeface="+mn-lt"/>
              </a:rPr>
              <a:t>الصحة</a:t>
            </a:r>
            <a:endParaRPr lang="ar-BH" sz="2800" dirty="0">
              <a:latin typeface="+mn-lt"/>
            </a:endParaRPr>
          </a:p>
          <a:p>
            <a:pPr algn="just" rtl="1"/>
            <a:r>
              <a:rPr lang="ar-BH" sz="2800" dirty="0" smtClean="0">
                <a:latin typeface="+mn-lt"/>
              </a:rPr>
              <a:t>6- الجنة </a:t>
            </a:r>
            <a:r>
              <a:rPr lang="ar-BH" sz="2800" dirty="0" smtClean="0"/>
              <a:t>ـــــ </a:t>
            </a:r>
            <a:r>
              <a:rPr lang="ar-BH" sz="2800" dirty="0" smtClean="0">
                <a:latin typeface="+mn-lt"/>
              </a:rPr>
              <a:t> </a:t>
            </a:r>
            <a:r>
              <a:rPr lang="ar-BH" sz="2800" dirty="0">
                <a:latin typeface="+mn-lt"/>
              </a:rPr>
              <a:t>الأصدقاء</a:t>
            </a:r>
          </a:p>
          <a:p>
            <a:pPr algn="just" rtl="1"/>
            <a:r>
              <a:rPr lang="ar-BH" sz="2800" dirty="0" smtClean="0">
                <a:latin typeface="+mn-lt"/>
              </a:rPr>
              <a:t>7- البحيرة </a:t>
            </a:r>
            <a:r>
              <a:rPr lang="ar-BH" sz="2800" dirty="0" smtClean="0"/>
              <a:t>ــــ </a:t>
            </a:r>
            <a:r>
              <a:rPr lang="ar-BH" sz="2800" dirty="0" smtClean="0">
                <a:latin typeface="+mn-lt"/>
              </a:rPr>
              <a:t>الإبداع</a:t>
            </a:r>
            <a:endParaRPr lang="ar-BH" sz="2800" dirty="0">
              <a:latin typeface="+mn-lt"/>
            </a:endParaRPr>
          </a:p>
          <a:p>
            <a:pPr algn="just" rtl="1"/>
            <a:r>
              <a:rPr lang="ar-BH" sz="2800" dirty="0" smtClean="0">
                <a:latin typeface="+mn-lt"/>
              </a:rPr>
              <a:t>8- الجبل </a:t>
            </a:r>
            <a:r>
              <a:rPr lang="ar-BH" sz="2800" dirty="0" smtClean="0"/>
              <a:t>ـــــــ </a:t>
            </a:r>
            <a:r>
              <a:rPr lang="ar-BH" sz="2800" dirty="0" smtClean="0">
                <a:latin typeface="+mn-lt"/>
              </a:rPr>
              <a:t> </a:t>
            </a:r>
            <a:r>
              <a:rPr lang="ar-BH" sz="2800" dirty="0">
                <a:latin typeface="+mn-lt"/>
              </a:rPr>
              <a:t>الحكمة</a:t>
            </a:r>
          </a:p>
          <a:p>
            <a:pPr algn="just" rtl="1"/>
            <a:r>
              <a:rPr lang="ar-BH" sz="2800" dirty="0" smtClean="0">
                <a:latin typeface="+mn-lt"/>
              </a:rPr>
              <a:t>9- النار</a:t>
            </a:r>
            <a:r>
              <a:rPr lang="ar-BH" sz="2800" dirty="0" smtClean="0"/>
              <a:t> ــــــــ </a:t>
            </a:r>
            <a:r>
              <a:rPr lang="ar-BH" sz="2800" dirty="0" smtClean="0">
                <a:latin typeface="+mn-lt"/>
              </a:rPr>
              <a:t> </a:t>
            </a:r>
            <a:r>
              <a:rPr lang="ar-BH" sz="2800" dirty="0">
                <a:latin typeface="+mn-lt"/>
              </a:rPr>
              <a:t>البصيرة</a:t>
            </a:r>
          </a:p>
        </p:txBody>
      </p:sp>
      <p:pic>
        <p:nvPicPr>
          <p:cNvPr id="2048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3590"/>
          <a:stretch/>
        </p:blipFill>
        <p:spPr bwMode="auto">
          <a:xfrm>
            <a:off x="206829" y="1915886"/>
            <a:ext cx="3984172" cy="384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6828" y="5392154"/>
            <a:ext cx="1545772" cy="364833"/>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BH"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0" y="5983069"/>
            <a:ext cx="1451429" cy="646331"/>
          </a:xfrm>
          <a:prstGeom prst="rect">
            <a:avLst/>
          </a:prstGeom>
          <a:noFill/>
        </p:spPr>
        <p:txBody>
          <a:bodyPr wrap="square" rtlCol="1">
            <a:spAutoFit/>
          </a:bodyPr>
          <a:lstStyle/>
          <a:p>
            <a:pPr algn="ctr"/>
            <a:r>
              <a:rPr lang="ar-SA" b="1" dirty="0" smtClean="0"/>
              <a:t>الخميس   23/اذار/2017</a:t>
            </a:r>
            <a:endParaRPr lang="ar-BH" b="1"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1" presetClass="entr" presetSubtype="3" fill="hold" nodeType="with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wheel(3)">
                                      <p:cBhvr>
                                        <p:cTn id="17" dur="2000"/>
                                        <p:tgtEl>
                                          <p:spTgt spid="20487"/>
                                        </p:tgtEl>
                                      </p:cBhvr>
                                    </p:animEffect>
                                  </p:childTnLst>
                                </p:cTn>
                              </p:par>
                              <p:par>
                                <p:cTn id="18" presetID="1" presetClass="entr" presetSubtype="0" fill="hold" grpId="0" nodeType="withEffect">
                                  <p:stCondLst>
                                    <p:cond delay="128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95023" y="457201"/>
            <a:ext cx="6965245" cy="1295400"/>
          </a:xfrm>
        </p:spPr>
        <p:txBody>
          <a:bodyPr/>
          <a:lstStyle/>
          <a:p>
            <a:pPr algn="ctr" rtl="1"/>
            <a:r>
              <a:rPr lang="ar-IQ" dirty="0" smtClean="0"/>
              <a:t>مبدأ </a:t>
            </a:r>
            <a:r>
              <a:rPr lang="en-US" dirty="0" smtClean="0"/>
              <a:t> </a:t>
            </a:r>
            <a:r>
              <a:rPr lang="en-US" dirty="0" err="1" smtClean="0"/>
              <a:t>Feng</a:t>
            </a:r>
            <a:r>
              <a:rPr lang="en-US" dirty="0" smtClean="0"/>
              <a:t> </a:t>
            </a:r>
            <a:r>
              <a:rPr lang="en-US" dirty="0" err="1" smtClean="0"/>
              <a:t>Shui</a:t>
            </a:r>
            <a:endParaRPr lang="en-US" dirty="0"/>
          </a:p>
        </p:txBody>
      </p:sp>
      <p:sp>
        <p:nvSpPr>
          <p:cNvPr id="2" name="Content Placeholder 1"/>
          <p:cNvSpPr>
            <a:spLocks noGrp="1"/>
          </p:cNvSpPr>
          <p:nvPr>
            <p:ph idx="1"/>
          </p:nvPr>
        </p:nvSpPr>
        <p:spPr>
          <a:xfrm>
            <a:off x="228600" y="1904999"/>
            <a:ext cx="7421562" cy="1600201"/>
          </a:xfrm>
        </p:spPr>
        <p:txBody>
          <a:bodyPr>
            <a:normAutofit fontScale="77500" lnSpcReduction="20000"/>
          </a:bodyPr>
          <a:lstStyle/>
          <a:p>
            <a:pPr marL="0" indent="0" algn="r" rtl="1">
              <a:buNone/>
            </a:pPr>
            <a:r>
              <a:rPr lang="ar-BH" sz="2800" dirty="0" smtClean="0">
                <a:solidFill>
                  <a:schemeClr val="tx1"/>
                </a:solidFill>
              </a:rPr>
              <a:t>يستند أسلوب الفينج شوي على مفهوم ضمني يعتبر كل شيء يحيط بك، أياً كان وصولاً إلى أصغر التفاصيل المتعلقة بالأثاث والديكور، لا بد وأن يكون له تأثير، فهو إما أن يعمل على تعزيز أهدافك في الحياة، أو أنه يعمل ضدك.</a:t>
            </a:r>
          </a:p>
          <a:p>
            <a:pPr marL="0" indent="0" algn="r" rtl="1">
              <a:buNone/>
            </a:pPr>
            <a:r>
              <a:rPr lang="ar-BH" sz="2800" dirty="0" smtClean="0">
                <a:solidFill>
                  <a:schemeClr val="tx1"/>
                </a:solidFill>
              </a:rPr>
              <a:t> </a:t>
            </a:r>
            <a:r>
              <a:rPr lang="ar-BH" sz="2800" dirty="0" smtClean="0"/>
              <a:t/>
            </a:r>
            <a:br>
              <a:rPr lang="ar-BH" sz="2800" dirty="0" smtClean="0"/>
            </a:br>
            <a:endParaRPr lang="ar-BH" sz="2800" dirty="0"/>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2895599" cy="391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124200" y="2971800"/>
            <a:ext cx="4572000" cy="3108543"/>
          </a:xfrm>
          <a:prstGeom prst="rect">
            <a:avLst/>
          </a:prstGeom>
        </p:spPr>
        <p:txBody>
          <a:bodyPr>
            <a:spAutoFit/>
          </a:bodyPr>
          <a:lstStyle/>
          <a:p>
            <a:pPr algn="r" rtl="1"/>
            <a:r>
              <a:rPr lang="ar-BH" sz="2800" dirty="0">
                <a:latin typeface="+mn-lt"/>
              </a:rPr>
              <a:t>ومن خلال فهمك للتيارات الدقيقة للطاقة الحيوية التي تسري في جسمك، أو تنساب من خلال كل شيء يحيط بك في هذا الـكون، يمكنك تهيئة الأجواء المناسبة التي تساعدك على تحقيق أهدافك المنشودة سواء في معيشتك أو عملك.</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par>
                                <p:cTn id="15" presetID="21" presetClass="entr" presetSubtype="4" fill="hold" nodeType="with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wheel(4)">
                                      <p:cBhvr>
                                        <p:cTn id="17" dur="750"/>
                                        <p:tgtEl>
                                          <p:spTgt spid="31749"/>
                                        </p:tgtEl>
                                      </p:cBhvr>
                                    </p:animEffect>
                                  </p:childTnLst>
                                </p:cTn>
                              </p:par>
                            </p:childTnLst>
                          </p:cTn>
                        </p:par>
                        <p:par>
                          <p:cTn id="18" fill="hold">
                            <p:stCondLst>
                              <p:cond delay="750"/>
                            </p:stCondLst>
                            <p:childTnLst>
                              <p:par>
                                <p:cTn id="19" presetID="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2"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ctr" rtl="1"/>
            <a:r>
              <a:rPr lang="en-US" sz="3600" dirty="0"/>
              <a:t/>
            </a:r>
            <a:br>
              <a:rPr lang="en-US" sz="3600" dirty="0"/>
            </a:br>
            <a:r>
              <a:rPr lang="ar-SA" sz="3600" dirty="0" smtClean="0"/>
              <a:t>قواعد المهمة</a:t>
            </a:r>
            <a:br>
              <a:rPr lang="ar-SA" sz="3600" dirty="0" smtClean="0"/>
            </a:br>
            <a:r>
              <a:rPr lang="ar-SA" sz="3600" dirty="0" smtClean="0"/>
              <a:t> البناء بطريقة </a:t>
            </a:r>
            <a:r>
              <a:rPr lang="en-US" sz="3600" dirty="0" err="1" smtClean="0"/>
              <a:t>Feng</a:t>
            </a:r>
            <a:r>
              <a:rPr lang="en-US" sz="3600" dirty="0" smtClean="0"/>
              <a:t> </a:t>
            </a:r>
            <a:r>
              <a:rPr lang="en-US" sz="3600" dirty="0" err="1" smtClean="0"/>
              <a:t>Shui</a:t>
            </a:r>
            <a:r>
              <a:rPr lang="en-US" sz="3600" dirty="0" smtClean="0"/>
              <a:t> </a:t>
            </a:r>
            <a:endParaRPr lang="en-US" sz="3600" dirty="0"/>
          </a:p>
        </p:txBody>
      </p:sp>
      <p:sp>
        <p:nvSpPr>
          <p:cNvPr id="32771" name="Rectangle 3"/>
          <p:cNvSpPr>
            <a:spLocks noGrp="1" noChangeArrowheads="1"/>
          </p:cNvSpPr>
          <p:nvPr>
            <p:ph type="body" sz="half" idx="2"/>
          </p:nvPr>
        </p:nvSpPr>
        <p:spPr>
          <a:xfrm>
            <a:off x="3962307" y="2438400"/>
            <a:ext cx="3611656" cy="2897187"/>
          </a:xfrm>
        </p:spPr>
        <p:txBody>
          <a:bodyPr>
            <a:normAutofit fontScale="92500" lnSpcReduction="10000"/>
          </a:bodyPr>
          <a:lstStyle/>
          <a:p>
            <a:pPr algn="r" rtl="1">
              <a:lnSpc>
                <a:spcPct val="90000"/>
              </a:lnSpc>
            </a:pPr>
            <a:r>
              <a:rPr lang="ar-SA" sz="2800" dirty="0" smtClean="0"/>
              <a:t>لا تبني منزلا في مكان يكون فيه قناة او نهر يجري بعكس منزلك.</a:t>
            </a:r>
          </a:p>
          <a:p>
            <a:pPr algn="r" rtl="1">
              <a:lnSpc>
                <a:spcPct val="90000"/>
              </a:lnSpc>
            </a:pPr>
            <a:r>
              <a:rPr lang="ar-SA" sz="2800" dirty="0" smtClean="0"/>
              <a:t>لا تبني منزلا ارتفاعه اقل من الطريق الرئيسي.</a:t>
            </a:r>
          </a:p>
          <a:p>
            <a:pPr algn="r" rtl="1">
              <a:lnSpc>
                <a:spcPct val="90000"/>
              </a:lnSpc>
            </a:pPr>
            <a:r>
              <a:rPr lang="ar-SA" sz="2800" dirty="0" smtClean="0"/>
              <a:t>لا تجعل في البيت باب غرفة مواجه للباب غرفة اخرى او مواجه للدرج.</a:t>
            </a:r>
            <a:endParaRPr lang="en-US" sz="2800" dirty="0"/>
          </a:p>
        </p:txBody>
      </p:sp>
      <p:pic>
        <p:nvPicPr>
          <p:cNvPr id="32775" name="Picture 7"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799"/>
            <a:ext cx="3733707" cy="3371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additive="base">
                                        <p:cTn id="13" dur="5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771">
                                            <p:txEl>
                                              <p:pRg st="0" end="0"/>
                                            </p:txEl>
                                          </p:spTgt>
                                        </p:tgtEl>
                                        <p:attrNameLst>
                                          <p:attrName>ppt_y</p:attrName>
                                        </p:attrNameLst>
                                      </p:cBhvr>
                                      <p:tavLst>
                                        <p:tav tm="0">
                                          <p:val>
                                            <p:strVal val="#ppt_y"/>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32775"/>
                                        </p:tgtEl>
                                        <p:attrNameLst>
                                          <p:attrName>style.visibility</p:attrName>
                                        </p:attrNameLst>
                                      </p:cBhvr>
                                      <p:to>
                                        <p:strVal val="visible"/>
                                      </p:to>
                                    </p:set>
                                    <p:animEffect transition="in" filter="wheel(1)">
                                      <p:cBhvr>
                                        <p:cTn id="17" dur="2000"/>
                                        <p:tgtEl>
                                          <p:spTgt spid="3277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2771">
                                            <p:txEl>
                                              <p:pRg st="1" end="1"/>
                                            </p:txEl>
                                          </p:spTgt>
                                        </p:tgtEl>
                                        <p:attrNameLst>
                                          <p:attrName>style.visibility</p:attrName>
                                        </p:attrNameLst>
                                      </p:cBhvr>
                                      <p:to>
                                        <p:strVal val="visible"/>
                                      </p:to>
                                    </p:set>
                                    <p:anim calcmode="lin" valueType="num">
                                      <p:cBhvr additive="base">
                                        <p:cTn id="22" dur="500" fill="hold"/>
                                        <p:tgtEl>
                                          <p:spTgt spid="32771">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2771">
                                            <p:txEl>
                                              <p:pRg st="2" end="2"/>
                                            </p:txEl>
                                          </p:spTgt>
                                        </p:tgtEl>
                                        <p:attrNameLst>
                                          <p:attrName>style.visibility</p:attrName>
                                        </p:attrNameLst>
                                      </p:cBhvr>
                                      <p:to>
                                        <p:strVal val="visible"/>
                                      </p:to>
                                    </p:set>
                                    <p:anim calcmode="lin" valueType="num">
                                      <p:cBhvr additive="base">
                                        <p:cTn id="28" dur="500" fill="hold"/>
                                        <p:tgtEl>
                                          <p:spTgt spid="32771">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803</TotalTime>
  <Words>1033</Words>
  <Application>Microsoft Office PowerPoint</Application>
  <PresentationFormat>On-screen Show (4:3)</PresentationFormat>
  <Paragraphs>101</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Pushpin</vt:lpstr>
      <vt:lpstr>Feng Shui &amp; Place Energy  الفينغ تشوي و طاقة المكان </vt:lpstr>
      <vt:lpstr>أهداف المحاضرة </vt:lpstr>
      <vt:lpstr>تعريف Feng Shui </vt:lpstr>
      <vt:lpstr>PowerPoint Presentation</vt:lpstr>
      <vt:lpstr>PowerPoint Presentation</vt:lpstr>
      <vt:lpstr>PowerPoint Presentation</vt:lpstr>
      <vt:lpstr>المحاور التسعة للـ Feng Shui</vt:lpstr>
      <vt:lpstr>مبدأ  Feng Shui</vt:lpstr>
      <vt:lpstr> قواعد المهمة  البناء بطريقة Feng Shui </vt:lpstr>
      <vt:lpstr>التصميم بطريقة Feng Shui </vt:lpstr>
      <vt:lpstr>التصميم بطريقة Feng Shui </vt:lpstr>
      <vt:lpstr>التصميم بطريقة Feng Shui </vt:lpstr>
      <vt:lpstr> </vt:lpstr>
      <vt:lpstr>التصميم بطريقة Feng Shui </vt:lpstr>
      <vt:lpstr>التصميم بطريقة Feng Shui </vt:lpstr>
      <vt:lpstr>التصميم بطريقة Feng Shui </vt:lpstr>
      <vt:lpstr>التصميم بطريقة Feng Shui </vt:lpstr>
      <vt:lpstr>PowerPoint Presentation</vt:lpstr>
      <vt:lpstr>PowerPoint Presentation</vt:lpstr>
      <vt:lpstr>PowerPoint Presentation</vt:lpstr>
      <vt:lpstr>PowerPoint Presentation</vt:lpstr>
      <vt:lpstr>أسئلة</vt:lpstr>
      <vt:lpstr>PowerPoint Presentation</vt:lpstr>
      <vt:lpstr>الخلاصة</vt:lpstr>
      <vt:lpstr>الواجب  </vt:lpstr>
      <vt:lpstr>PowerPoint Presentation</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Feng Shui</dc:title>
  <dc:creator>Appstate User</dc:creator>
  <cp:lastModifiedBy>HP</cp:lastModifiedBy>
  <cp:revision>50</cp:revision>
  <cp:lastPrinted>1601-01-01T00:00:00Z</cp:lastPrinted>
  <dcterms:created xsi:type="dcterms:W3CDTF">2003-11-05T02:57:50Z</dcterms:created>
  <dcterms:modified xsi:type="dcterms:W3CDTF">2022-11-25T14:43:31Z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